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307" r:id="rId3"/>
    <p:sldId id="312" r:id="rId4"/>
    <p:sldId id="309" r:id="rId5"/>
    <p:sldId id="308" r:id="rId6"/>
    <p:sldId id="310" r:id="rId7"/>
    <p:sldId id="316" r:id="rId8"/>
    <p:sldId id="258" r:id="rId9"/>
  </p:sldIdLst>
  <p:sldSz cx="12239625" cy="71993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7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05A28"/>
    <a:srgbClr val="FFFFFF"/>
    <a:srgbClr val="0082C8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09" autoAdjust="0"/>
    <p:restoredTop sz="94743" autoAdjust="0"/>
  </p:normalViewPr>
  <p:slideViewPr>
    <p:cSldViewPr snapToGrid="0" snapToObjects="1">
      <p:cViewPr>
        <p:scale>
          <a:sx n="90" d="100"/>
          <a:sy n="90" d="100"/>
        </p:scale>
        <p:origin x="-642" y="186"/>
      </p:cViewPr>
      <p:guideLst>
        <p:guide orient="horz" pos="2267"/>
        <p:guide pos="38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498883861328245E-2"/>
          <c:y val="0.14371769158367295"/>
          <c:w val="0.95050111613867172"/>
          <c:h val="0.611745105050963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-3.6083406910255144E-3"/>
                  <c:y val="6.52784012445729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0082C8"/>
                    </a:solidFill>
                    <a:latin typeface="Muller Narrow Light" panose="00000400000000000000" pitchFamily="50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208.3</c:v>
                </c:pt>
                <c:pt idx="1">
                  <c:v>226.8</c:v>
                </c:pt>
                <c:pt idx="2">
                  <c:v>226.9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191,0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Muller Narrow Light" panose="00000400000000000000" pitchFamily="50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187.5</c:v>
                </c:pt>
                <c:pt idx="1">
                  <c:v>203.5</c:v>
                </c:pt>
                <c:pt idx="2">
                  <c:v>191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10"/>
        <c:axId val="5173248"/>
        <c:axId val="5174784"/>
      </c:barChart>
      <c:catAx>
        <c:axId val="5173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Muller Narrow Light" panose="00000400000000000000" pitchFamily="50" charset="-52"/>
              </a:defRPr>
            </a:pPr>
            <a:endParaRPr lang="ru-RU"/>
          </a:p>
        </c:txPr>
        <c:crossAx val="5174784"/>
        <c:crosses val="autoZero"/>
        <c:auto val="1"/>
        <c:lblAlgn val="ctr"/>
        <c:lblOffset val="100"/>
        <c:noMultiLvlLbl val="0"/>
      </c:catAx>
      <c:valAx>
        <c:axId val="5174784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5173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7011490356429066E-2"/>
          <c:y val="4.7080970003991586E-3"/>
          <c:w val="8.6350266356833835E-2"/>
          <c:h val="0.17907620860055007"/>
        </c:manualLayout>
      </c:layout>
      <c:overlay val="0"/>
      <c:txPr>
        <a:bodyPr/>
        <a:lstStyle/>
        <a:p>
          <a:pPr>
            <a:defRPr sz="1400">
              <a:latin typeface="Muller Narrow Light" panose="00000400000000000000" pitchFamily="50" charset="-52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3"/>
          </a:xfrm>
          <a:prstGeom prst="rect">
            <a:avLst/>
          </a:prstGeom>
        </p:spPr>
        <p:txBody>
          <a:bodyPr vert="horz" lIns="91309" tIns="45654" rIns="91309" bIns="456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333"/>
          </a:xfrm>
          <a:prstGeom prst="rect">
            <a:avLst/>
          </a:prstGeom>
        </p:spPr>
        <p:txBody>
          <a:bodyPr vert="horz" lIns="91309" tIns="45654" rIns="91309" bIns="45654" rtlCol="0"/>
          <a:lstStyle>
            <a:lvl1pPr algn="r">
              <a:defRPr sz="1200"/>
            </a:lvl1pPr>
          </a:lstStyle>
          <a:p>
            <a:fld id="{C382E16A-013B-4B03-BB88-C3EB903D4321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3"/>
          </a:xfrm>
          <a:prstGeom prst="rect">
            <a:avLst/>
          </a:prstGeom>
        </p:spPr>
        <p:txBody>
          <a:bodyPr vert="horz" lIns="91309" tIns="45654" rIns="91309" bIns="456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428584"/>
            <a:ext cx="2945659" cy="496333"/>
          </a:xfrm>
          <a:prstGeom prst="rect">
            <a:avLst/>
          </a:prstGeom>
        </p:spPr>
        <p:txBody>
          <a:bodyPr vert="horz" lIns="91309" tIns="45654" rIns="91309" bIns="45654" rtlCol="0" anchor="b"/>
          <a:lstStyle>
            <a:lvl1pPr algn="r">
              <a:defRPr sz="1200"/>
            </a:lvl1pPr>
          </a:lstStyle>
          <a:p>
            <a:fld id="{9B44DE89-3126-4AE0-A5A1-AE1B922D0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44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8055"/>
          </a:xfrm>
          <a:prstGeom prst="rect">
            <a:avLst/>
          </a:prstGeom>
        </p:spPr>
        <p:txBody>
          <a:bodyPr vert="horz" lIns="91309" tIns="45654" rIns="91309" bIns="456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8055"/>
          </a:xfrm>
          <a:prstGeom prst="rect">
            <a:avLst/>
          </a:prstGeom>
        </p:spPr>
        <p:txBody>
          <a:bodyPr vert="horz" lIns="91309" tIns="45654" rIns="91309" bIns="45654" rtlCol="0"/>
          <a:lstStyle>
            <a:lvl1pPr algn="r">
              <a:defRPr sz="1200"/>
            </a:lvl1pPr>
          </a:lstStyle>
          <a:p>
            <a:fld id="{E0B082EF-BA8F-1D4E-82E9-CEC4553B62C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50863" y="1241425"/>
            <a:ext cx="569595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9" tIns="45654" rIns="91309" bIns="456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309" tIns="45654" rIns="91309" bIns="45654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4"/>
          </a:xfrm>
          <a:prstGeom prst="rect">
            <a:avLst/>
          </a:prstGeom>
        </p:spPr>
        <p:txBody>
          <a:bodyPr vert="horz" lIns="91309" tIns="45654" rIns="91309" bIns="456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8054"/>
          </a:xfrm>
          <a:prstGeom prst="rect">
            <a:avLst/>
          </a:prstGeom>
        </p:spPr>
        <p:txBody>
          <a:bodyPr vert="horz" lIns="91309" tIns="45654" rIns="91309" bIns="45654" rtlCol="0" anchor="b"/>
          <a:lstStyle>
            <a:lvl1pPr algn="r">
              <a:defRPr sz="1200"/>
            </a:lvl1pPr>
          </a:lstStyle>
          <a:p>
            <a:fld id="{7122D45D-5942-6A46-ADA1-0B5F8B01E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0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09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617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926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234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543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851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16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468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4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3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0E28-64DD-4339-AC4D-539BB599FF8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327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604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187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143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36D5-D654-D24E-A672-F046D980ACFC}" type="datetime1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2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4D-0C2E-054B-B81B-537B2F34D486}" type="datetime1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1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999-807F-514F-9C58-CCA0BF735DC9}" type="datetime1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9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386B-C8DA-A64B-8B9C-FD28215BAE07}" type="datetime1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1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3F2B-851B-E642-8031-1AFDAC0D5D8F}" type="datetime1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6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10B-14BA-2648-9C85-9ACAEDAB5D5C}" type="datetime1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A2F9-A925-7C41-A2F8-8CEFE8397EEF}" type="datetime1">
              <a:rPr lang="ru-RU" smtClean="0"/>
              <a:t>26.04.2023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9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10CD-251B-8D4E-80EC-8EE557DEB270}" type="datetime1">
              <a:rPr lang="ru-RU" smtClean="0"/>
              <a:t>26.04.2023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EDD-EB01-004F-A77D-A44AD5F7C663}" type="datetime1">
              <a:rPr lang="ru-RU" smtClean="0"/>
              <a:t>26.04.2023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1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B937-F672-974A-A4F0-0DDE3DA5A3A9}" type="datetime1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0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D22D-5E39-8F4C-B7FD-D0F9E543B3CD}" type="datetime1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3140-0CDD-0A42-841C-3D3BA030B895}" type="datetime1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0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emf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9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emf"/><Relationship Id="rId4" Type="http://schemas.openxmlformats.org/officeDocument/2006/relationships/hyperlink" Target="https://veterinary.gov-murman.ru/ACTIVITIES/PUBLIC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1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11" Type="http://schemas.openxmlformats.org/officeDocument/2006/relationships/image" Target="../media/image29.png"/><Relationship Id="rId5" Type="http://schemas.openxmlformats.org/officeDocument/2006/relationships/image" Target="../media/image23.emf"/><Relationship Id="rId10" Type="http://schemas.openxmlformats.org/officeDocument/2006/relationships/image" Target="../media/image28.png"/><Relationship Id="rId4" Type="http://schemas.openxmlformats.org/officeDocument/2006/relationships/image" Target="../media/image22.emf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2.wdp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.jpe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1350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1521672" y="3432530"/>
            <a:ext cx="1049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Бюджет комитета по ветеринарии мурманской области для граждан</a:t>
            </a:r>
            <a:endParaRPr lang="ru-RU" sz="40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5054094" y="5212655"/>
            <a:ext cx="6960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Исполнение </a:t>
            </a:r>
            <a:r>
              <a:rPr lang="en-US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ЗА  1 КВАРТАЛ   </a:t>
            </a:r>
            <a:r>
              <a:rPr lang="ru-RU" sz="2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2023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 года</a:t>
            </a:r>
            <a:endParaRPr lang="ru-RU" sz="16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4343400" y="5070229"/>
            <a:ext cx="535423" cy="478056"/>
          </a:xfrm>
          <a:prstGeom prst="rect">
            <a:avLst/>
          </a:prstGeom>
        </p:spPr>
      </p:pic>
      <p:pic>
        <p:nvPicPr>
          <p:cNvPr id="2050" name="Picture 2" descr="D:\Screenshots\20,04,20(14-26-4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86" y="762498"/>
            <a:ext cx="4186237" cy="84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7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0" y="691088"/>
            <a:ext cx="12236450" cy="6347666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199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92543" y="965771"/>
            <a:ext cx="6137002" cy="8451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48" name="Скругленный прямоугольник 47">
            <a:extLst>
              <a:ext uri="{FF2B5EF4-FFF2-40B4-BE49-F238E27FC236}"/>
            </a:extLst>
          </p:cNvPr>
          <p:cNvSpPr/>
          <p:nvPr/>
        </p:nvSpPr>
        <p:spPr>
          <a:xfrm>
            <a:off x="272265" y="895305"/>
            <a:ext cx="11552972" cy="986123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81121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35" name="Прямоугольник 36"/>
          <p:cNvSpPr>
            <a:spLocks noChangeArrowheads="1"/>
          </p:cNvSpPr>
          <p:nvPr/>
        </p:nvSpPr>
        <p:spPr bwMode="auto">
          <a:xfrm>
            <a:off x="220170" y="122238"/>
            <a:ext cx="11509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Muller Narrow Light" pitchFamily="2" charset="0"/>
              </a:rPr>
              <a:t>СТРУКТУРА КОМИТЕТА ПО ВЕТЕРИНАРИИ МУРМАНСКОЙ ОБЛАСТИ</a:t>
            </a:r>
            <a:endParaRPr lang="ru-RU" sz="2400" dirty="0">
              <a:latin typeface="Muller Narrow Light" pitchFamily="2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F1DFB1CA-21A1-2245-B207-195CB8EF8C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8225" y="995956"/>
            <a:ext cx="815004" cy="815004"/>
          </a:xfrm>
          <a:prstGeom prst="rect">
            <a:avLst/>
          </a:prstGeom>
        </p:spPr>
      </p:pic>
      <p:sp>
        <p:nvSpPr>
          <p:cNvPr id="2051" name="Прямоугольник 7"/>
          <p:cNvSpPr>
            <a:spLocks noChangeArrowheads="1"/>
          </p:cNvSpPr>
          <p:nvPr/>
        </p:nvSpPr>
        <p:spPr bwMode="auto">
          <a:xfrm>
            <a:off x="1677126" y="928276"/>
            <a:ext cx="43862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23.12.2008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НАЧАЛО ОСУЩЕСТВЛЕНИЯ ФУНКЦИЙ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 ОРГАНА ИСПОЛНИТЕЛЬНОЙ ВЛАСТИ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08845505-9574-AF4F-8A18-E9F8BF673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74" y="918529"/>
            <a:ext cx="1190690" cy="850493"/>
          </a:xfrm>
          <a:prstGeom prst="rect">
            <a:avLst/>
          </a:prstGeom>
        </p:spPr>
      </p:pic>
      <p:sp>
        <p:nvSpPr>
          <p:cNvPr id="81" name="Скругленный прямоугольник 80">
            <a:extLst>
              <a:ext uri="{FF2B5EF4-FFF2-40B4-BE49-F238E27FC236}"/>
            </a:extLst>
          </p:cNvPr>
          <p:cNvSpPr/>
          <p:nvPr/>
        </p:nvSpPr>
        <p:spPr>
          <a:xfrm>
            <a:off x="2621759" y="5361613"/>
            <a:ext cx="7883998" cy="42958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СЕКТОР ПРАВОВОЙ, МОБИЛИЗАЦИОННОЙ И КАДРОВОЙ РАБОТЫ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86" name="Скругленный прямоугольник 85">
            <a:extLst>
              <a:ext uri="{FF2B5EF4-FFF2-40B4-BE49-F238E27FC236}"/>
            </a:extLst>
          </p:cNvPr>
          <p:cNvSpPr/>
          <p:nvPr/>
        </p:nvSpPr>
        <p:spPr>
          <a:xfrm>
            <a:off x="2621759" y="4501768"/>
            <a:ext cx="7883998" cy="53579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ОТДЕЛ ФИНАНСОВОГО ОБЕСПЕЧЕНИЯ, ПРАВОВОЙ И КАДРОВОЙ РАБОТЫ</a:t>
            </a:r>
            <a:endParaRPr lang="ru-RU" sz="1600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2600325" y="1943673"/>
            <a:ext cx="7905432" cy="5519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/>
                </a:solidFill>
                <a:latin typeface="Muller Narrow ExtraBold" pitchFamily="50" charset="-52"/>
              </a:rPr>
              <a:t>Председатель Комитета по ветеринарии Мурманской области</a:t>
            </a:r>
          </a:p>
          <a:p>
            <a:pPr algn="ctr"/>
            <a:r>
              <a:rPr lang="ru-RU" sz="800" dirty="0" smtClean="0">
                <a:solidFill>
                  <a:schemeClr val="accent6"/>
                </a:solidFill>
                <a:latin typeface="Muller Narrow ExtraBold" pitchFamily="50" charset="-52"/>
              </a:rPr>
              <a:t> </a:t>
            </a:r>
          </a:p>
          <a:p>
            <a:pPr algn="ctr"/>
            <a:r>
              <a:rPr lang="ru-RU" sz="1400" dirty="0" smtClean="0">
                <a:solidFill>
                  <a:srgbClr val="F05A28"/>
                </a:solidFill>
                <a:latin typeface="Muller Narrow ExtraBold" pitchFamily="50" charset="-52"/>
              </a:rPr>
              <a:t>Касаткин Алексей Евгеньевич </a:t>
            </a:r>
            <a:endParaRPr lang="ru-RU" sz="14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6499594" y="1158773"/>
            <a:ext cx="5136718" cy="45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algn="ctr" defTabSz="917575">
              <a:buFont typeface="Arial" charset="0"/>
              <a:buNone/>
            </a:pP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ПОЛОЖЕНИЕ О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КОМИТЕТЕ ПО ВЕТЕРИНАРИИ МУРМАНСКОЙ </a:t>
            </a: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ОБЛАСТИ ОТ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23.12.2008 </a:t>
            </a: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№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638-пп</a:t>
            </a:r>
            <a:endParaRPr lang="ru-RU" sz="16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8DC5D961-2CD2-B24B-B7F3-332B1745A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1113" y="1961773"/>
            <a:ext cx="386896" cy="42835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lc="http://schemas.openxmlformats.org/drawingml/2006/lockedCanvas" xmlns=""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3681" y="3252842"/>
            <a:ext cx="395845" cy="395845"/>
          </a:xfrm>
          <a:prstGeom prst="rect">
            <a:avLst/>
          </a:prstGeom>
        </p:spPr>
      </p:pic>
      <p:sp>
        <p:nvSpPr>
          <p:cNvPr id="55" name="Скругленный прямоугольник 54">
            <a:extLst>
              <a:ext uri="{FF2B5EF4-FFF2-40B4-BE49-F238E27FC236}"/>
            </a:extLst>
          </p:cNvPr>
          <p:cNvSpPr/>
          <p:nvPr/>
        </p:nvSpPr>
        <p:spPr>
          <a:xfrm>
            <a:off x="2621759" y="3817378"/>
            <a:ext cx="7883998" cy="54507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ОТДЕЛ ОРГАНИЗАЦИИ И КОНТРОЛЯ ПРОТИВОЭПИЗООТИЧЕСКИХ И ВЕТЕРИНАРНО-САНИТАРНЫХ МЕРОПРИЯТИЙ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223171" y="2782710"/>
            <a:ext cx="0" cy="1259578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кругленный прямоугольник 45"/>
          <p:cNvSpPr/>
          <p:nvPr/>
        </p:nvSpPr>
        <p:spPr>
          <a:xfrm>
            <a:off x="2600325" y="2582957"/>
            <a:ext cx="7905432" cy="5602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/>
                </a:solidFill>
                <a:latin typeface="Muller Narrow ExtraBold" pitchFamily="50" charset="-52"/>
              </a:rPr>
              <a:t>Заместитель председателя Комитета по ветеринарии  </a:t>
            </a:r>
            <a:r>
              <a:rPr lang="ru-RU" sz="1400" dirty="0">
                <a:solidFill>
                  <a:schemeClr val="accent6"/>
                </a:solidFill>
                <a:latin typeface="Muller Narrow ExtraBold" pitchFamily="50" charset="-52"/>
              </a:rPr>
              <a:t>Мурманской </a:t>
            </a:r>
            <a:r>
              <a:rPr lang="ru-RU" sz="1400" dirty="0" smtClean="0">
                <a:solidFill>
                  <a:schemeClr val="accent6"/>
                </a:solidFill>
                <a:latin typeface="Muller Narrow ExtraBold" pitchFamily="50" charset="-52"/>
              </a:rPr>
              <a:t>области </a:t>
            </a:r>
          </a:p>
          <a:p>
            <a:pPr algn="ctr"/>
            <a:endParaRPr lang="ru-RU" sz="800" dirty="0" smtClean="0">
              <a:solidFill>
                <a:schemeClr val="accent6"/>
              </a:solidFill>
              <a:latin typeface="Muller Narrow ExtraBold" pitchFamily="50" charset="-52"/>
            </a:endParaRPr>
          </a:p>
          <a:p>
            <a:pPr algn="ctr"/>
            <a:r>
              <a:rPr lang="ru-RU" sz="1400" dirty="0" smtClean="0">
                <a:solidFill>
                  <a:srgbClr val="F05A28"/>
                </a:solidFill>
                <a:latin typeface="Muller Narrow ExtraBold" pitchFamily="50" charset="-52"/>
              </a:rPr>
              <a:t>Гомерова Виктория Борисовна</a:t>
            </a:r>
            <a:endParaRPr lang="ru-RU" sz="14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8DC5D961-2CD2-B24B-B7F3-332B1745A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3681" y="2523632"/>
            <a:ext cx="414428" cy="458832"/>
          </a:xfrm>
          <a:prstGeom prst="rect">
            <a:avLst/>
          </a:prstGeom>
        </p:spPr>
      </p:pic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6382783" y="2495588"/>
            <a:ext cx="0" cy="10546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2242906" y="277001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2223171" y="3488974"/>
            <a:ext cx="34517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Line 4"/>
          <p:cNvSpPr>
            <a:spLocks noChangeShapeType="1"/>
          </p:cNvSpPr>
          <p:nvPr/>
        </p:nvSpPr>
        <p:spPr bwMode="auto">
          <a:xfrm>
            <a:off x="2223171" y="4042288"/>
            <a:ext cx="37715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Line 3"/>
          <p:cNvSpPr>
            <a:spLocks noChangeShapeType="1"/>
          </p:cNvSpPr>
          <p:nvPr/>
        </p:nvSpPr>
        <p:spPr bwMode="auto">
          <a:xfrm flipV="1">
            <a:off x="1924050" y="2146559"/>
            <a:ext cx="64429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1924050" y="2146559"/>
            <a:ext cx="0" cy="2623106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Line 4"/>
          <p:cNvSpPr>
            <a:spLocks noChangeShapeType="1"/>
          </p:cNvSpPr>
          <p:nvPr/>
        </p:nvSpPr>
        <p:spPr bwMode="auto">
          <a:xfrm>
            <a:off x="1924049" y="4763828"/>
            <a:ext cx="697709" cy="5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" name="Line 2"/>
          <p:cNvSpPr>
            <a:spLocks noChangeShapeType="1"/>
          </p:cNvSpPr>
          <p:nvPr/>
        </p:nvSpPr>
        <p:spPr bwMode="auto">
          <a:xfrm>
            <a:off x="6499594" y="5037563"/>
            <a:ext cx="0" cy="32404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" name="Скругленный прямоугольник 84">
            <a:extLst>
              <a:ext uri="{FF2B5EF4-FFF2-40B4-BE49-F238E27FC236}"/>
            </a:extLst>
          </p:cNvPr>
          <p:cNvSpPr/>
          <p:nvPr/>
        </p:nvSpPr>
        <p:spPr>
          <a:xfrm>
            <a:off x="2611042" y="3252843"/>
            <a:ext cx="7883998" cy="41053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ОТДЕЛ ИСПОЛНЕНИЯ КОНТРОЛЬНО-НАДЗОРНЫХ ПОЛНОМОЧИЙ</a:t>
            </a:r>
          </a:p>
        </p:txBody>
      </p:sp>
      <p:pic>
        <p:nvPicPr>
          <p:cNvPr id="89" name="Рисунок 88">
            <a:extLst>
              <a:ext uri="{FF2B5EF4-FFF2-40B4-BE49-F238E27FC236}">
                <a16:creationId xmlns:lc="http://schemas.openxmlformats.org/drawingml/2006/lockedCanvas" xmlns=""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1113" y="3864921"/>
            <a:ext cx="395845" cy="395845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lc="http://schemas.openxmlformats.org/drawingml/2006/lockedCanvas" xmlns=""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1281" y="4524683"/>
            <a:ext cx="395845" cy="395845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lc="http://schemas.openxmlformats.org/drawingml/2006/lockedCanvas" xmlns=""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6310" y="5324124"/>
            <a:ext cx="395845" cy="395845"/>
          </a:xfrm>
          <a:prstGeom prst="rect">
            <a:avLst/>
          </a:prstGeom>
        </p:spPr>
      </p:pic>
      <p:pic>
        <p:nvPicPr>
          <p:cNvPr id="92" name="Рисунок 9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47873" y="1838596"/>
            <a:ext cx="656992" cy="656992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>
            <a:bevelT w="165100" prst="coolSlant"/>
          </a:sp3d>
        </p:spPr>
      </p:pic>
      <p:pic>
        <p:nvPicPr>
          <p:cNvPr id="93" name="Рисунок 9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9425" y="2572396"/>
            <a:ext cx="638175" cy="64619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7056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3A5BFE0-E91D-0D46-B321-6319175DD0AB}"/>
              </a:ext>
            </a:extLst>
          </p:cNvPr>
          <p:cNvSpPr/>
          <p:nvPr/>
        </p:nvSpPr>
        <p:spPr>
          <a:xfrm>
            <a:off x="-32906" y="472402"/>
            <a:ext cx="12236928" cy="575638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406099" y="241570"/>
            <a:ext cx="11418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Muller Narrow Light" pitchFamily="2" charset="0"/>
              </a:rPr>
              <a:t>СВЕДЕНИЯ О ДОХОДАХ И РАСХОДАХ </a:t>
            </a:r>
            <a:r>
              <a:rPr lang="ru-RU" sz="2400" dirty="0" smtClean="0">
                <a:latin typeface="Muller Narrow Light" pitchFamily="2" charset="0"/>
              </a:rPr>
              <a:t>КОМИТЕТА: </a:t>
            </a:r>
            <a:r>
              <a:rPr lang="ru-RU" sz="2200" dirty="0">
                <a:latin typeface="Muller Narrow Light" pitchFamily="2" charset="0"/>
              </a:rPr>
              <a:t>ПЛАН И ИСПОЛНЕНИЕ ЗА </a:t>
            </a:r>
            <a:r>
              <a:rPr lang="ru-RU" sz="2200" dirty="0" smtClean="0">
                <a:latin typeface="Muller Narrow Light" pitchFamily="2" charset="0"/>
              </a:rPr>
              <a:t> 1 квартал </a:t>
            </a:r>
            <a:r>
              <a:rPr lang="ru-RU" sz="2200" b="1" dirty="0" smtClean="0">
                <a:latin typeface="Muller Narrow Light" pitchFamily="2" charset="0"/>
              </a:rPr>
              <a:t>2023 года</a:t>
            </a:r>
            <a:endParaRPr lang="ru-RU" sz="2200" b="1" dirty="0">
              <a:latin typeface="Muller Narrow Light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3</a:t>
            </a:fld>
            <a:endParaRPr lang="ru-RU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2923968" y="3002210"/>
            <a:ext cx="3671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82C8"/>
                </a:solidFill>
                <a:latin typeface="Muller Narrow ExtraBold" pitchFamily="50" charset="-52"/>
              </a:rPr>
              <a:t>ИЗРАСХОДОВАНО:</a:t>
            </a:r>
            <a:endParaRPr lang="ru-RU" sz="2400" dirty="0">
              <a:solidFill>
                <a:schemeClr val="accent3"/>
              </a:solidFill>
              <a:latin typeface="Muller Narrow Light" pitchFamily="50" charset="-52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69374" y="1038305"/>
            <a:ext cx="10365326" cy="1853751"/>
            <a:chOff x="353786" y="2071899"/>
            <a:chExt cx="6548566" cy="2619979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353786" y="2071899"/>
              <a:ext cx="6548566" cy="2619979"/>
              <a:chOff x="3022718" y="2309737"/>
              <a:chExt cx="6194584" cy="2619979"/>
            </a:xfrm>
          </p:grpSpPr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022718" y="2322788"/>
                <a:ext cx="6194584" cy="2606928"/>
              </a:xfrm>
              <a:prstGeom prst="roundRect">
                <a:avLst>
                  <a:gd name="adj" fmla="val 2528"/>
                </a:avLst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093184" y="3178454"/>
                <a:ext cx="1172329" cy="739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0,001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3644512" y="3972923"/>
                <a:ext cx="17306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РАСХОДЫ</a:t>
                </a:r>
                <a:endParaRPr lang="ru-RU" sz="2000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3644512" y="3257303"/>
                <a:ext cx="14057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ДОХОДЫ</a:t>
                </a:r>
                <a:endParaRPr lang="ru-RU" sz="2000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7019688" y="3794253"/>
                <a:ext cx="1319322" cy="739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52,1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3757800" y="2669498"/>
                <a:ext cx="654503" cy="434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Млн. рублей</a:t>
                </a:r>
                <a:endParaRPr lang="ru-RU" sz="1400" b="1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cxnSp>
            <p:nvCxnSpPr>
              <p:cNvPr id="100" name="Прямая соединительная линия 99"/>
              <p:cNvCxnSpPr/>
              <p:nvPr/>
            </p:nvCxnSpPr>
            <p:spPr>
              <a:xfrm>
                <a:off x="3504375" y="3794253"/>
                <a:ext cx="5629912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>
                <a:off x="3476324" y="4518774"/>
                <a:ext cx="5629912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4777591" y="3139538"/>
                <a:ext cx="1254469" cy="739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0</a:t>
                </a:r>
                <a:endParaRPr lang="ru-RU" sz="20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865541" y="3847619"/>
                <a:ext cx="1216795" cy="739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269,6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4949502" y="2332982"/>
                <a:ext cx="1088537" cy="913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2023 </a:t>
                </a:r>
                <a:r>
                  <a:rPr lang="ru-RU" sz="12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 </a:t>
                </a:r>
                <a:r>
                  <a:rPr lang="ru-RU" sz="1600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год</a:t>
                </a:r>
              </a:p>
              <a:p>
                <a:pPr algn="ctr"/>
                <a:r>
                  <a:rPr lang="ru-RU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план</a:t>
                </a:r>
                <a:endParaRPr lang="ru-RU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6975791" y="2309737"/>
                <a:ext cx="1482703" cy="913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1 кв.  2023</a:t>
                </a:r>
                <a:endParaRPr lang="ru-RU" dirty="0" smtClean="0">
                  <a:solidFill>
                    <a:schemeClr val="accent3"/>
                  </a:solidFill>
                  <a:latin typeface="Muller Narrow Light" pitchFamily="50" charset="-52"/>
                </a:endParaRPr>
              </a:p>
              <a:p>
                <a:pPr algn="ctr"/>
                <a:r>
                  <a:rPr lang="ru-RU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факт</a:t>
                </a:r>
                <a:endParaRPr lang="ru-RU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</p:grpSp>
        <p:pic>
          <p:nvPicPr>
            <p:cNvPr id="54" name="Рисунок 53">
              <a:extLst>
                <a:ext uri="{FF2B5EF4-FFF2-40B4-BE49-F238E27FC236}">
                  <a16:creationId xmlns="" xmlns:a16="http://schemas.microsoft.com/office/drawing/2014/main" id="{D7210061-F2C7-A740-8AB8-801686A2E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512" y="3069201"/>
              <a:ext cx="355600" cy="317500"/>
            </a:xfrm>
            <a:prstGeom prst="rect">
              <a:avLst/>
            </a:prstGeom>
          </p:spPr>
        </p:pic>
        <p:sp>
          <p:nvSpPr>
            <p:cNvPr id="55" name="Плюс 54"/>
            <p:cNvSpPr/>
            <p:nvPr/>
          </p:nvSpPr>
          <p:spPr>
            <a:xfrm>
              <a:off x="548689" y="2966356"/>
              <a:ext cx="213645" cy="205690"/>
            </a:xfrm>
            <a:prstGeom prst="mathPlus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6" name="Минус 55"/>
            <p:cNvSpPr/>
            <p:nvPr/>
          </p:nvSpPr>
          <p:spPr>
            <a:xfrm>
              <a:off x="574579" y="3716620"/>
              <a:ext cx="170916" cy="218520"/>
            </a:xfrm>
            <a:prstGeom prst="mathMinus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7" name="Рисунок 56">
              <a:extLst>
                <a:ext uri="{FF2B5EF4-FFF2-40B4-BE49-F238E27FC236}">
                  <a16:creationId xmlns="" xmlns:a16="http://schemas.microsoft.com/office/drawing/2014/main" id="{B981C3AE-0D68-2849-9510-C16D40796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8184" y="3798954"/>
              <a:ext cx="355600" cy="317500"/>
            </a:xfrm>
            <a:prstGeom prst="rect">
              <a:avLst/>
            </a:prstGeom>
          </p:spPr>
        </p:pic>
      </p:grpSp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BA74246C-F170-314D-A9E9-E23AC1069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374" y="4004108"/>
            <a:ext cx="976455" cy="906709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lc="http://schemas.openxmlformats.org/drawingml/2006/lockedCanvas" xmlns="" xmlns:a16="http://schemas.microsoft.com/office/drawing/2014/main" id="{34BC5B61-EAAA-7845-89A4-47DF752B80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69374" y="5231011"/>
            <a:ext cx="873042" cy="873042"/>
          </a:xfrm>
          <a:prstGeom prst="rect">
            <a:avLst/>
          </a:prstGeom>
        </p:spPr>
      </p:pic>
      <p:sp>
        <p:nvSpPr>
          <p:cNvPr id="116" name="Скругленный прямоугольник 115">
            <a:extLst>
              <a:ext uri="{FF2B5EF4-FFF2-40B4-BE49-F238E27FC236}"/>
            </a:extLst>
          </p:cNvPr>
          <p:cNvSpPr/>
          <p:nvPr/>
        </p:nvSpPr>
        <p:spPr>
          <a:xfrm>
            <a:off x="2635190" y="3408250"/>
            <a:ext cx="8752906" cy="74908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Muller Narrow Light" pitchFamily="50" charset="-52"/>
              </a:rPr>
              <a:t>ОБЕСПЕЧЕНИЕ РЕАЛИЗАЦИИ ГОСУДАРСТВЕННЫХ ФУНКЦИЙ И ОКАЗАНИЯ ГОСУДАРСТВЕННЫХ УСЛУГ В СФЕРЕ ВЕТЕРИНАРИИ </a:t>
            </a:r>
            <a:endParaRPr lang="ru-RU" sz="1400" b="1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117" name="Скругленный прямоугольник 116">
            <a:extLst>
              <a:ext uri="{FF2B5EF4-FFF2-40B4-BE49-F238E27FC236}"/>
            </a:extLst>
          </p:cNvPr>
          <p:cNvSpPr/>
          <p:nvPr/>
        </p:nvSpPr>
        <p:spPr>
          <a:xfrm>
            <a:off x="2635189" y="4396034"/>
            <a:ext cx="8752907" cy="66424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Muller Narrow Light" pitchFamily="50" charset="-52"/>
              </a:rPr>
              <a:t>РАСХОДЫ НА ОБЕСПЕЧЕНИЕ ДЕЯТЕЛЬНОСТИ (ОКАЗАНИЕ УСЛУГ) ПОДВЕДОМСТВЕННЫХ УЧРЕЖДЕНИЙ, В ТОМ ЧИСЛЕ НА ПРЕДОСТАВЛЕНИЕ ГОСУДАРСТВЕННЫМ БЮДЖЕТНЫМ УЧРЕЖДЕНИЯМ СУБСИДИЙ</a:t>
            </a:r>
          </a:p>
        </p:txBody>
      </p:sp>
      <p:sp>
        <p:nvSpPr>
          <p:cNvPr id="118" name="Скругленный прямоугольник 117">
            <a:extLst>
              <a:ext uri="{FF2B5EF4-FFF2-40B4-BE49-F238E27FC236}"/>
            </a:extLst>
          </p:cNvPr>
          <p:cNvSpPr/>
          <p:nvPr/>
        </p:nvSpPr>
        <p:spPr>
          <a:xfrm>
            <a:off x="2645245" y="5231011"/>
            <a:ext cx="8752906" cy="53600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Muller Narrow Light" pitchFamily="50" charset="-52"/>
              </a:rPr>
              <a:t>СУБВЕНЦИИ, СУБСИДИИ БЮДЖЕТАМ МУНИЦИПАЛЬНЫХ ОБРАЗОВАНИЙ МУРМАНСКОЙ ОБЛАСТИ НА ОСУЩЕСТВЛЕНИЕ ДЕЯТЕЛЬНОСТИ ПО ОТЛОВУ И СОДЕРЖАНИЮ ЖИВОТНЫХ БЕЗ ВЛАДЕЛЬЦЕВ</a:t>
            </a:r>
            <a:endParaRPr lang="ru-RU" sz="1400" b="1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119" name="Скругленный прямоугольник 118">
            <a:extLst>
              <a:ext uri="{FF2B5EF4-FFF2-40B4-BE49-F238E27FC236}"/>
            </a:extLst>
          </p:cNvPr>
          <p:cNvSpPr/>
          <p:nvPr/>
        </p:nvSpPr>
        <p:spPr>
          <a:xfrm rot="5400000">
            <a:off x="1727646" y="3390579"/>
            <a:ext cx="742158" cy="791343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1766213" y="3507905"/>
            <a:ext cx="6206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  10,0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1879063" y="4721729"/>
            <a:ext cx="4443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6,5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E0E5F5D0-273B-3645-94EA-CA34893AD6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34005" y="1757629"/>
            <a:ext cx="728292" cy="702282"/>
          </a:xfrm>
          <a:prstGeom prst="rect">
            <a:avLst/>
          </a:prstGeom>
        </p:spPr>
      </p:pic>
      <p:sp>
        <p:nvSpPr>
          <p:cNvPr id="63" name="Скругленный прямоугольник 62">
            <a:extLst>
              <a:ext uri="{FF2B5EF4-FFF2-40B4-BE49-F238E27FC236}"/>
            </a:extLst>
          </p:cNvPr>
          <p:cNvSpPr/>
          <p:nvPr/>
        </p:nvSpPr>
        <p:spPr>
          <a:xfrm rot="5400000">
            <a:off x="1865053" y="4320129"/>
            <a:ext cx="498793" cy="759895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817727" y="4610919"/>
            <a:ext cx="5517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35,0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70" name="Скругленный прямоугольник 69">
            <a:extLst>
              <a:ext uri="{FF2B5EF4-FFF2-40B4-BE49-F238E27FC236}"/>
            </a:extLst>
          </p:cNvPr>
          <p:cNvSpPr/>
          <p:nvPr/>
        </p:nvSpPr>
        <p:spPr>
          <a:xfrm rot="5400000">
            <a:off x="1879113" y="5100460"/>
            <a:ext cx="498793" cy="759895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790915" y="5311130"/>
            <a:ext cx="5324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   7,1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781957" y="6398327"/>
            <a:ext cx="2856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2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4F59E69D-32C0-EB45-B98D-3B5109BCA6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230" y="6281000"/>
            <a:ext cx="723328" cy="7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4086263" y="3103186"/>
            <a:ext cx="8000460" cy="3803581"/>
            <a:chOff x="4912925" y="2612811"/>
            <a:chExt cx="2947724" cy="3967303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4912925" y="3897818"/>
              <a:ext cx="2947724" cy="2682296"/>
            </a:xfrm>
            <a:prstGeom prst="roundRect">
              <a:avLst>
                <a:gd name="adj" fmla="val 3292"/>
              </a:avLst>
            </a:prstGeom>
            <a:ln w="19050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5166000" y="4643426"/>
              <a:ext cx="792000" cy="16205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5077702" y="2612811"/>
              <a:ext cx="2631601" cy="321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accent3"/>
                  </a:solidFill>
                  <a:latin typeface="Muller Narrow ExtraBold" panose="00000900000000000000" pitchFamily="50" charset="-52"/>
                </a:rPr>
                <a:t>Динамика   исполнения  </a:t>
              </a:r>
              <a:r>
                <a:rPr lang="ru-RU" sz="1400" b="1" dirty="0" smtClean="0">
                  <a:solidFill>
                    <a:schemeClr val="accent3"/>
                  </a:solidFill>
                  <a:latin typeface="Muller Narrow ExtraBold" panose="00000900000000000000" pitchFamily="50" charset="-52"/>
                </a:rPr>
                <a:t> </a:t>
              </a:r>
              <a:r>
                <a:rPr lang="ru-RU" sz="1400" b="1" dirty="0" smtClean="0">
                  <a:solidFill>
                    <a:schemeClr val="accent3"/>
                  </a:solidFill>
                  <a:latin typeface="Muller Narrow ExtraBold" panose="00000900000000000000" pitchFamily="50" charset="-52"/>
                </a:rPr>
                <a:t>ГП </a:t>
              </a:r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6022800" y="4643426"/>
              <a:ext cx="792000" cy="162037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6876000" y="4643426"/>
              <a:ext cx="792000" cy="162037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6" name="Диаграмма 5"/>
            <p:cNvGraphicFramePr/>
            <p:nvPr>
              <p:extLst>
                <p:ext uri="{D42A27DB-BD31-4B8C-83A1-F6EECF244321}">
                  <p14:modId xmlns:p14="http://schemas.microsoft.com/office/powerpoint/2010/main" val="2886684647"/>
                </p:ext>
              </p:extLst>
            </p:nvPr>
          </p:nvGraphicFramePr>
          <p:xfrm>
            <a:off x="5028991" y="2967173"/>
            <a:ext cx="2639009" cy="33482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150442" y="62799"/>
            <a:ext cx="1205744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latin typeface="Muller Narrow Light" pitchFamily="2" charset="0"/>
              </a:rPr>
              <a:t>ПОДПРОГРАММА «ОБЕСПЕЧЕНИЕ </a:t>
            </a:r>
            <a:r>
              <a:rPr lang="ru-RU" sz="1300" b="1" dirty="0">
                <a:latin typeface="Muller Narrow Light" pitchFamily="2" charset="0"/>
              </a:rPr>
              <a:t>ЭПИЗООТИЧЕСКОГО БЛАГОПОЛУЧИЯ РЕГИОНА И ЗАЩИТЫ НАСЕЛЕНИЯ ОТ БОЛЕЗНЕЙ, ОБЩИХ ДЛЯ ЧЕЛОВЕКА И </a:t>
            </a:r>
            <a:r>
              <a:rPr lang="ru-RU" sz="1300" b="1" dirty="0" smtClean="0">
                <a:latin typeface="Muller Narrow Light" pitchFamily="2" charset="0"/>
              </a:rPr>
              <a:t>ЖИВОТНЫХ» </a:t>
            </a:r>
          </a:p>
          <a:p>
            <a:pPr algn="just"/>
            <a:r>
              <a:rPr lang="ru-RU" sz="1300" b="1" dirty="0" smtClean="0">
                <a:latin typeface="Muller Narrow Light" pitchFamily="2" charset="0"/>
              </a:rPr>
              <a:t>В РАМКАХ ГОСУДАРСТВЕННОЙ ПРОГРАММЫ МУРМАНСКОЙ ОБЛАСТИ «РЫБНОЕ И СЕЛЬСКОЕ ХОЗЯЙСТВО»</a:t>
            </a:r>
            <a:endParaRPr lang="ru-RU" sz="1300" b="1" dirty="0">
              <a:latin typeface="Muller Narrow Light" pitchFamily="2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349198" y="3491927"/>
            <a:ext cx="12012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Muller Narrow Light" pitchFamily="50" charset="-52"/>
              </a:rPr>
              <a:t>Млн. рублей</a:t>
            </a:r>
            <a:endParaRPr lang="ru-RU" sz="1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3984399" y="494310"/>
            <a:ext cx="76847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Muller Narrow ExtraBold" pitchFamily="50" charset="-52"/>
                <a:cs typeface="Times New Roman" panose="02020603050405020304" pitchFamily="18" charset="0"/>
              </a:rPr>
              <a:t>Постановление Правительства Мурманской области </a:t>
            </a:r>
            <a:r>
              <a:rPr lang="ru-RU" sz="1400" b="1" dirty="0">
                <a:latin typeface="Muller Narrow ExtraBold" pitchFamily="50" charset="-52"/>
                <a:cs typeface="Times New Roman" panose="02020603050405020304" pitchFamily="18" charset="0"/>
              </a:rPr>
              <a:t>от </a:t>
            </a:r>
            <a:r>
              <a:rPr lang="ru-RU" sz="1400" b="1" dirty="0" smtClean="0">
                <a:latin typeface="Muller Narrow ExtraBold" pitchFamily="50" charset="-52"/>
                <a:cs typeface="Times New Roman" panose="02020603050405020304" pitchFamily="18" charset="0"/>
              </a:rPr>
              <a:t>11.11.2020  №  787-ПП</a:t>
            </a:r>
            <a:endParaRPr lang="ru-RU" sz="1400" b="1" dirty="0">
              <a:latin typeface="Muller Narrow ExtraBold" pitchFamily="50" charset="-52"/>
              <a:cs typeface="Times New Roman" panose="02020603050405020304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61125" y="3822213"/>
            <a:ext cx="3803490" cy="1547229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Muller Narrow Light" pitchFamily="50" charset="-52"/>
              </a:rPr>
              <a:t>Ответственный </a:t>
            </a:r>
            <a:r>
              <a:rPr lang="ru-RU" sz="1400" dirty="0">
                <a:latin typeface="Muller Narrow Light" pitchFamily="50" charset="-52"/>
              </a:rPr>
              <a:t>исполнитель </a:t>
            </a:r>
            <a:r>
              <a:rPr lang="ru-RU" sz="1400" dirty="0" smtClean="0">
                <a:latin typeface="Muller Narrow Light" pitchFamily="50" charset="-52"/>
              </a:rPr>
              <a:t> в 2023 году - </a:t>
            </a:r>
            <a:r>
              <a:rPr lang="ru-RU" sz="1400" dirty="0">
                <a:latin typeface="Muller Narrow Light" pitchFamily="50" charset="-52"/>
              </a:rPr>
              <a:t>Министерство природных ресурсов, экологии и рыбного хозяйства Мурманской области</a:t>
            </a:r>
          </a:p>
          <a:p>
            <a:endParaRPr lang="ru-RU" sz="1400" dirty="0">
              <a:latin typeface="Muller Narrow Light" pitchFamily="50" charset="-52"/>
            </a:endParaRPr>
          </a:p>
        </p:txBody>
      </p:sp>
      <p:sp>
        <p:nvSpPr>
          <p:cNvPr id="8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132324" y="1374678"/>
            <a:ext cx="3852076" cy="5601507"/>
            <a:chOff x="336573" y="3108947"/>
            <a:chExt cx="3595493" cy="6715746"/>
          </a:xfrm>
        </p:grpSpPr>
        <p:sp>
          <p:nvSpPr>
            <p:cNvPr id="96" name="Скругленный прямоугольник 95"/>
            <p:cNvSpPr/>
            <p:nvPr/>
          </p:nvSpPr>
          <p:spPr>
            <a:xfrm>
              <a:off x="420816" y="3108947"/>
              <a:ext cx="3493263" cy="2074728"/>
            </a:xfrm>
            <a:prstGeom prst="roundRect">
              <a:avLst>
                <a:gd name="adj" fmla="val 4689"/>
              </a:avLst>
            </a:prstGeom>
            <a:ln w="6350">
              <a:solidFill>
                <a:schemeClr val="accent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951349" y="4876952"/>
              <a:ext cx="2374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solidFill>
                  <a:schemeClr val="accent3"/>
                </a:solidFill>
                <a:latin typeface="Muller Narrow Light" pitchFamily="50" charset="-52"/>
                <a:cs typeface="Arial" pitchFamily="34" charset="0"/>
              </a:endParaRPr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438320" y="3183027"/>
              <a:ext cx="3493746" cy="1926566"/>
            </a:xfrm>
            <a:prstGeom prst="roundRect">
              <a:avLst>
                <a:gd name="adj" fmla="val 1196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551766" y="3108947"/>
              <a:ext cx="3362311" cy="18818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Muller Narrow Light" pitchFamily="50" charset="-52"/>
                </a:rPr>
                <a:t>Цель подпрограммы  - </a:t>
              </a:r>
              <a:r>
                <a:rPr lang="ru-RU" sz="1600" b="1" dirty="0">
                  <a:solidFill>
                    <a:schemeClr val="bg1"/>
                  </a:solidFill>
                  <a:latin typeface="Muller Narrow Light" pitchFamily="50" charset="-52"/>
                </a:rPr>
                <a:t>Предотвращение возникновения и распространения заразных болезней животных, реализации некачественных и опасных пищевых продуктов животного </a:t>
              </a:r>
              <a:r>
                <a:rPr lang="ru-RU" sz="1600" b="1" dirty="0" smtClean="0">
                  <a:solidFill>
                    <a:schemeClr val="bg1"/>
                  </a:solidFill>
                  <a:latin typeface="Muller Narrow Light" pitchFamily="50" charset="-52"/>
                </a:rPr>
                <a:t>происхождения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7" name="Скругленный прямоугольник 106"/>
            <p:cNvSpPr/>
            <p:nvPr/>
          </p:nvSpPr>
          <p:spPr>
            <a:xfrm>
              <a:off x="336573" y="8446619"/>
              <a:ext cx="3537596" cy="1378074"/>
            </a:xfrm>
            <a:prstGeom prst="roundRect">
              <a:avLst>
                <a:gd name="adj" fmla="val 1196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 smtClean="0">
                  <a:latin typeface="Muller Narrow Light" pitchFamily="50" charset="-52"/>
                </a:rPr>
                <a:t>Соисполнители</a:t>
              </a:r>
              <a:r>
                <a:rPr lang="ru-RU" sz="1200" dirty="0" smtClean="0">
                  <a:solidFill>
                    <a:schemeClr val="tx1"/>
                  </a:solidFill>
                  <a:latin typeface="Muller Narrow Light" pitchFamily="50" charset="-52"/>
                </a:rPr>
                <a:t>: </a:t>
              </a:r>
            </a:p>
            <a:p>
              <a:r>
                <a:rPr lang="ru-RU" sz="1200" dirty="0" smtClean="0">
                  <a:solidFill>
                    <a:schemeClr val="tx1"/>
                  </a:solidFill>
                  <a:latin typeface="Muller Narrow Light" pitchFamily="50" charset="-52"/>
                </a:rPr>
                <a:t> </a:t>
              </a:r>
            </a:p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10" name="Скругленный прямоугольник 109"/>
          <p:cNvSpPr/>
          <p:nvPr/>
        </p:nvSpPr>
        <p:spPr>
          <a:xfrm>
            <a:off x="4141443" y="1947480"/>
            <a:ext cx="4075444" cy="1025822"/>
          </a:xfrm>
          <a:prstGeom prst="roundRect">
            <a:avLst>
              <a:gd name="adj" fmla="val 1317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4096523" y="1947479"/>
            <a:ext cx="43160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Muller Narrow Light" pitchFamily="50" charset="-52"/>
              </a:rPr>
              <a:t>Подпрограмма </a:t>
            </a:r>
            <a:r>
              <a:rPr lang="ru-RU" sz="1400" b="1" dirty="0" smtClean="0">
                <a:solidFill>
                  <a:schemeClr val="bg1"/>
                </a:solidFill>
                <a:latin typeface="Muller Narrow Light" pitchFamily="50" charset="-52"/>
              </a:rPr>
              <a:t>3 </a:t>
            </a:r>
            <a:r>
              <a:rPr lang="ru-RU" sz="1400" b="1" dirty="0">
                <a:solidFill>
                  <a:schemeClr val="bg1"/>
                </a:solidFill>
                <a:latin typeface="Muller Narrow Light" pitchFamily="50" charset="-52"/>
              </a:rPr>
              <a:t>:</a:t>
            </a:r>
          </a:p>
          <a:p>
            <a:r>
              <a:rPr lang="ru-RU" sz="1400" b="1" dirty="0">
                <a:solidFill>
                  <a:schemeClr val="bg1"/>
                </a:solidFill>
                <a:latin typeface="Muller Narrow Light" pitchFamily="2" charset="0"/>
              </a:rPr>
              <a:t>ОБЕСПЕЧЕНИЕ ЭПИЗООТИЧЕСКОГО БЛАГОПОЛУЧИЯ РЕГИОНА И ЗАЩИТЫ НАСЕЛЕНИЯ ОТ БОЛЕЗНЕЙ, ОБЩИХ ДЛЯ ЧЕЛОВЕКА И ЖИВОТНЫХ</a:t>
            </a:r>
            <a:endParaRPr lang="ru-RU" sz="1400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grpSp>
        <p:nvGrpSpPr>
          <p:cNvPr id="115" name="Группа 114"/>
          <p:cNvGrpSpPr/>
          <p:nvPr/>
        </p:nvGrpSpPr>
        <p:grpSpPr>
          <a:xfrm>
            <a:off x="8335893" y="959181"/>
            <a:ext cx="3742550" cy="2044191"/>
            <a:chOff x="420816" y="2986890"/>
            <a:chExt cx="3493263" cy="4759149"/>
          </a:xfrm>
        </p:grpSpPr>
        <p:sp>
          <p:nvSpPr>
            <p:cNvPr id="117" name="Прямоугольник 116"/>
            <p:cNvSpPr/>
            <p:nvPr/>
          </p:nvSpPr>
          <p:spPr>
            <a:xfrm>
              <a:off x="951349" y="4876952"/>
              <a:ext cx="2374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solidFill>
                  <a:schemeClr val="accent3"/>
                </a:solidFill>
                <a:latin typeface="Muller Narrow Light" pitchFamily="50" charset="-52"/>
                <a:cs typeface="Arial" pitchFamily="34" charset="0"/>
              </a:endParaRPr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551768" y="3052650"/>
              <a:ext cx="3231359" cy="639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Muller Narrow Light" pitchFamily="50" charset="-52"/>
                </a:rPr>
                <a:t>Оценка эффективности государственной программы за 2018 г.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420816" y="2986890"/>
              <a:ext cx="3493263" cy="4759149"/>
            </a:xfrm>
            <a:prstGeom prst="roundRect">
              <a:avLst>
                <a:gd name="adj" fmla="val 4689"/>
              </a:avLst>
            </a:prstGeom>
            <a:ln w="6350">
              <a:solidFill>
                <a:schemeClr val="accent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23" name="Скругленный прямоугольник 122"/>
          <p:cNvSpPr/>
          <p:nvPr/>
        </p:nvSpPr>
        <p:spPr>
          <a:xfrm>
            <a:off x="8335893" y="959181"/>
            <a:ext cx="3750830" cy="669023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latin typeface="Muller Narrow Light" pitchFamily="50" charset="-52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335893" y="934888"/>
            <a:ext cx="37580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Muller Narrow Light" pitchFamily="50" charset="-52"/>
              </a:rPr>
              <a:t>Оценка эффективности государственной программы за  2022 год  (степень выполнения мероприятий 79,2 %)</a:t>
            </a:r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8335893" y="1733278"/>
            <a:ext cx="1372532" cy="692391"/>
          </a:xfrm>
          <a:prstGeom prst="roundRect">
            <a:avLst>
              <a:gd name="adj" fmla="val 965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6" name="TextBox 125"/>
          <p:cNvSpPr txBox="1"/>
          <p:nvPr/>
        </p:nvSpPr>
        <p:spPr>
          <a:xfrm>
            <a:off x="8349879" y="1830208"/>
            <a:ext cx="1245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Muller Narrow ExtraBold" pitchFamily="50" charset="-52"/>
              </a:rPr>
              <a:t>88,0</a:t>
            </a:r>
            <a:endParaRPr lang="ru-RU" sz="28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9824569" y="1732141"/>
            <a:ext cx="22980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Уровень  эффективности  ниже </a:t>
            </a:r>
            <a:r>
              <a:rPr lang="ru-RU" b="1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среднего</a:t>
            </a:r>
          </a:p>
        </p:txBody>
      </p:sp>
      <p:sp>
        <p:nvSpPr>
          <p:cNvPr id="144" name="Скругленный прямоугольник 143"/>
          <p:cNvSpPr/>
          <p:nvPr/>
        </p:nvSpPr>
        <p:spPr>
          <a:xfrm>
            <a:off x="4078542" y="930659"/>
            <a:ext cx="4099705" cy="871445"/>
          </a:xfrm>
          <a:prstGeom prst="roundRect">
            <a:avLst>
              <a:gd name="adj" fmla="val 4689"/>
            </a:avLst>
          </a:prstGeom>
          <a:ln w="1905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Прямоугольник 144"/>
          <p:cNvSpPr/>
          <p:nvPr/>
        </p:nvSpPr>
        <p:spPr>
          <a:xfrm>
            <a:off x="4096523" y="959180"/>
            <a:ext cx="4017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Указанная подпрограмма реализуется Комитетом по ветеринарии </a:t>
            </a:r>
          </a:p>
          <a:p>
            <a:pPr algn="ctr"/>
            <a:r>
              <a:rPr lang="ru-RU" sz="1600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Мурманской области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880" y="6329854"/>
            <a:ext cx="3804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- Комитет </a:t>
            </a:r>
            <a:r>
              <a:rPr lang="ru-RU" sz="1200" dirty="0">
                <a:solidFill>
                  <a:schemeClr val="bg1"/>
                </a:solidFill>
              </a:rPr>
              <a:t>по ветеринарии Мурманской области;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- Министерство </a:t>
            </a:r>
            <a:r>
              <a:rPr lang="ru-RU" sz="1200" dirty="0">
                <a:solidFill>
                  <a:schemeClr val="bg1"/>
                </a:solidFill>
              </a:rPr>
              <a:t>строительства </a:t>
            </a:r>
            <a:r>
              <a:rPr lang="ru-RU" sz="1200" dirty="0" smtClean="0">
                <a:solidFill>
                  <a:schemeClr val="bg1"/>
                </a:solidFill>
              </a:rPr>
              <a:t>Мурманской области 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7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Скругленный прямоугольник 102">
            <a:extLst>
              <a:ext uri="{FF2B5EF4-FFF2-40B4-BE49-F238E27FC236}"/>
            </a:extLst>
          </p:cNvPr>
          <p:cNvSpPr/>
          <p:nvPr/>
        </p:nvSpPr>
        <p:spPr>
          <a:xfrm>
            <a:off x="1228110" y="729869"/>
            <a:ext cx="4630517" cy="199688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algn="ctr" defTabSz="917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cap="all" dirty="0" smtClean="0">
                <a:solidFill>
                  <a:schemeClr val="tx1"/>
                </a:solidFill>
                <a:latin typeface="Muller Narrow Light" pitchFamily="50" charset="-52"/>
              </a:rPr>
              <a:t>Положение об общественном</a:t>
            </a:r>
          </a:p>
          <a:p>
            <a:pPr indent="-228600" algn="ctr" defTabSz="917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cap="all" dirty="0" smtClean="0">
                <a:solidFill>
                  <a:schemeClr val="tx1"/>
                </a:solidFill>
                <a:latin typeface="Muller Narrow Light" pitchFamily="50" charset="-52"/>
              </a:rPr>
              <a:t> совете при Комитете по ветеринарии мурманской области утверждено </a:t>
            </a:r>
          </a:p>
          <a:p>
            <a:pPr indent="-228600" algn="ctr" defTabSz="917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accent1"/>
                </a:solidFill>
                <a:latin typeface="Muller Narrow Light" pitchFamily="50" charset="-52"/>
              </a:rPr>
              <a:t>ПРИКАЗОМ КОМИТЕТА ПО ВЕТЕРИНАРИИ МУРМАНСКОЙ ОБЛАСТИ ОТ 15.04.2020 № 64-ОД «ОБ УТВЕРЖДЕНИИ ПОЛОЖЕНИЯ ОБ ОБЩЕСТВЕННОМ СОВЕТЕ ПРИ КОМИТЕТЕ ПО ВЕТЕРИНАРИИ МУРМАНСКОЙ ОБЛАСТИ»</a:t>
            </a:r>
            <a:endParaRPr lang="ru-RU" sz="1600" b="1" dirty="0">
              <a:solidFill>
                <a:schemeClr val="accent1"/>
              </a:solidFill>
              <a:latin typeface="Muller Narrow Light" pitchFamily="50" charset="-52"/>
            </a:endParaRPr>
          </a:p>
        </p:txBody>
      </p:sp>
      <p:sp>
        <p:nvSpPr>
          <p:cNvPr id="46" name="Скругленный прямоугольник 45">
            <a:extLst>
              <a:ext uri="{FF2B5EF4-FFF2-40B4-BE49-F238E27FC236}"/>
            </a:extLst>
          </p:cNvPr>
          <p:cNvSpPr/>
          <p:nvPr/>
        </p:nvSpPr>
        <p:spPr>
          <a:xfrm>
            <a:off x="1297035" y="2970086"/>
            <a:ext cx="4561592" cy="384663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cap="all" dirty="0" smtClean="0">
                <a:solidFill>
                  <a:schemeClr val="tx1"/>
                </a:solidFill>
                <a:latin typeface="Muller Narrow Light" pitchFamily="50" charset="-52"/>
              </a:rPr>
              <a:t>полностью сформирован состав общественного совета .(Утверждён приказом </a:t>
            </a:r>
            <a:r>
              <a:rPr lang="ru-RU" sz="1400" b="1" cap="all" dirty="0">
                <a:solidFill>
                  <a:schemeClr val="tx1"/>
                </a:solidFill>
                <a:latin typeface="Muller Narrow Light" pitchFamily="50" charset="-52"/>
              </a:rPr>
              <a:t>комитета №89-од от 19.06.2020 ).</a:t>
            </a:r>
            <a:endParaRPr lang="ru-RU" sz="1400" b="1" cap="all" dirty="0" smtClean="0">
              <a:solidFill>
                <a:schemeClr val="tx1"/>
              </a:solidFill>
              <a:latin typeface="Muller Narrow Light" pitchFamily="50" charset="-52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cap="all" dirty="0" smtClean="0">
                <a:solidFill>
                  <a:schemeClr val="tx1"/>
                </a:solidFill>
                <a:latin typeface="Muller Narrow Light" pitchFamily="50" charset="-52"/>
              </a:rPr>
              <a:t>Указанная работа проведена в связи с реструктуризацией органов исполнительной власти Мурманской области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cap="all" dirty="0" smtClean="0">
                <a:solidFill>
                  <a:schemeClr val="tx1"/>
                </a:solidFill>
                <a:latin typeface="Muller Narrow Light" pitchFamily="50" charset="-52"/>
              </a:rPr>
              <a:t>Ранее работа общественного совета проводилась в рамках деятельности Объединённого общественного совета ПРИ </a:t>
            </a:r>
            <a:r>
              <a:rPr lang="ru-RU" sz="1400" b="1" dirty="0" smtClean="0">
                <a:solidFill>
                  <a:schemeClr val="accent3"/>
                </a:solidFill>
                <a:latin typeface="Muller Narrow Light" pitchFamily="50" charset="-52"/>
              </a:rPr>
              <a:t>МИНИСТЕРСТВЕ РЫБНОГО И СЕЛЬСКОГО ХОЗЯЙСТВА МУРМАНСКОЙ ОБЛАСТИ И КОМИТЕТЕ ПО ВЕТЕРИНАРИИ МУРМАНСКОЙ ОБЛАСТИ</a:t>
            </a:r>
            <a:endParaRPr lang="ru-RU" sz="1400" b="1" dirty="0">
              <a:solidFill>
                <a:schemeClr val="accent3"/>
              </a:solidFill>
              <a:latin typeface="Muller Narrow Light" pitchFamily="50" charset="-52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-2960202" y="3634134"/>
            <a:ext cx="6706371" cy="362451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11072" tIns="55536" rIns="111072" bIns="55536" rtlCol="0">
            <a:spAutoFit/>
          </a:bodyPr>
          <a:lstStyle/>
          <a:p>
            <a:pPr algn="ctr"/>
            <a:endParaRPr lang="ru-RU" sz="1400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60" y="3096856"/>
            <a:ext cx="355600" cy="355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8421" y="67345"/>
            <a:ext cx="8355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Muller Narrow Light" pitchFamily="2" charset="0"/>
              </a:rPr>
              <a:t>РАБОТА ОБЩЕСТВЕННОГО СОВЕТА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324601" y="4630968"/>
            <a:ext cx="5748866" cy="2194704"/>
          </a:xfrm>
          <a:prstGeom prst="roundRect">
            <a:avLst>
              <a:gd name="adj" fmla="val 22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Скругленный прямоугольник 49">
            <a:extLst>
              <a:ext uri="{FF2B5EF4-FFF2-40B4-BE49-F238E27FC236}"/>
            </a:extLst>
          </p:cNvPr>
          <p:cNvSpPr/>
          <p:nvPr/>
        </p:nvSpPr>
        <p:spPr>
          <a:xfrm rot="5400000">
            <a:off x="8477806" y="-1642664"/>
            <a:ext cx="1077396" cy="582246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Muller Narrow Light" pitchFamily="50" charset="-52"/>
            </a:endParaRPr>
          </a:p>
        </p:txBody>
      </p:sp>
      <p:sp>
        <p:nvSpPr>
          <p:cNvPr id="59" name="Содержимое 2"/>
          <p:cNvSpPr txBox="1">
            <a:spLocks/>
          </p:cNvSpPr>
          <p:nvPr/>
        </p:nvSpPr>
        <p:spPr bwMode="auto">
          <a:xfrm>
            <a:off x="6324600" y="891953"/>
            <a:ext cx="5508493" cy="75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7575">
              <a:buFont typeface="Arial" charset="0"/>
              <a:buNone/>
            </a:pPr>
            <a:r>
              <a:rPr lang="ru-RU" sz="1600" dirty="0" smtClean="0">
                <a:solidFill>
                  <a:srgbClr val="000000"/>
                </a:solidFill>
                <a:latin typeface="Muller Narrow Light" pitchFamily="50" charset="-52"/>
              </a:rPr>
              <a:t>ПРАВОВАЯ БАЗА, СОСТАВ ООС И ДРУГАЯ ИНФОРМАЦИЯ О РАБОТЕ ООС РАЗМЕЩЕНЫ НА САЙТЕ КОМИТЕТ ПО ВЕТЕРИНАРИИ МУРМАНСКОЙ ОБЛАСТИ</a:t>
            </a:r>
          </a:p>
          <a:p>
            <a:pPr defTabSz="917575">
              <a:buFont typeface="Arial" charset="0"/>
              <a:buNone/>
            </a:pPr>
            <a:r>
              <a:rPr lang="en-US" sz="1600" dirty="0" smtClean="0">
                <a:latin typeface="Muller Narrow Light" pitchFamily="50" charset="-52"/>
                <a:hlinkClick r:id="rId4"/>
              </a:rPr>
              <a:t>HTTPS://VETERINARY.GOV-MURMAN.RU/ACTIVITIES/PUBLIC/</a:t>
            </a:r>
            <a:endParaRPr lang="ru-RU" sz="1600" dirty="0">
              <a:solidFill>
                <a:srgbClr val="000000"/>
              </a:solidFill>
              <a:latin typeface="Muller Narrow Light" pitchFamily="50" charset="-52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86FEF16D-6E2A-074C-8511-1B2482D4A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09" y="1875048"/>
            <a:ext cx="602325" cy="623837"/>
          </a:xfrm>
          <a:prstGeom prst="rect">
            <a:avLst/>
          </a:prstGeom>
        </p:spPr>
      </p:pic>
      <p:sp>
        <p:nvSpPr>
          <p:cNvPr id="4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pic>
        <p:nvPicPr>
          <p:cNvPr id="1026" name="Picture 2" descr="D:\Screenshots\22,04,20(09-05-01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18" y="1906922"/>
            <a:ext cx="4047074" cy="50202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518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12228" y="420305"/>
            <a:ext cx="12236450" cy="6313673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199" dirty="0"/>
          </a:p>
        </p:txBody>
      </p:sp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82045" y="6999263"/>
            <a:ext cx="2166633" cy="18194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58" name="Скругленный прямоугольник 57">
            <a:extLst>
              <a:ext uri="{FF2B5EF4-FFF2-40B4-BE49-F238E27FC236}"/>
            </a:extLst>
          </p:cNvPr>
          <p:cNvSpPr/>
          <p:nvPr/>
        </p:nvSpPr>
        <p:spPr>
          <a:xfrm rot="5400000">
            <a:off x="3351496" y="-1423110"/>
            <a:ext cx="524573" cy="4690098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0" name="Скругленный прямоугольник 99">
            <a:extLst>
              <a:ext uri="{FF2B5EF4-FFF2-40B4-BE49-F238E27FC236}"/>
            </a:extLst>
          </p:cNvPr>
          <p:cNvSpPr/>
          <p:nvPr/>
        </p:nvSpPr>
        <p:spPr>
          <a:xfrm rot="5400000">
            <a:off x="9018372" y="-1583758"/>
            <a:ext cx="524573" cy="4859896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7575">
              <a:buFont typeface="Arial" charset="0"/>
              <a:buNone/>
            </a:pPr>
            <a:endParaRPr lang="ru-RU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101" name="Содержимое 2"/>
          <p:cNvSpPr txBox="1">
            <a:spLocks/>
          </p:cNvSpPr>
          <p:nvPr/>
        </p:nvSpPr>
        <p:spPr bwMode="auto">
          <a:xfrm>
            <a:off x="1268734" y="659652"/>
            <a:ext cx="4690097" cy="52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7575">
              <a:buFont typeface="Arial" charset="0"/>
              <a:buNone/>
            </a:pPr>
            <a:r>
              <a:rPr lang="ru-RU" sz="2200" dirty="0" smtClean="0">
                <a:solidFill>
                  <a:schemeClr val="bg1"/>
                </a:solidFill>
                <a:latin typeface="Muller Narrow ExtraBold" pitchFamily="50" charset="-52"/>
              </a:rPr>
              <a:t>ЗАПЛАНИРОВАНО НА 2023 ГОД</a:t>
            </a:r>
            <a:endParaRPr lang="ru-RU" sz="22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54" name="Скругленный прямоугольник 53">
            <a:extLst>
              <a:ext uri="{FF2B5EF4-FFF2-40B4-BE49-F238E27FC236}"/>
            </a:extLst>
          </p:cNvPr>
          <p:cNvSpPr/>
          <p:nvPr/>
        </p:nvSpPr>
        <p:spPr>
          <a:xfrm>
            <a:off x="1438566" y="1374003"/>
            <a:ext cx="4747526" cy="1078307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defTabSz="917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Muller Narrow Light" pitchFamily="50" charset="-52"/>
              </a:rPr>
              <a:t>ОТСУТСТВИЕ СЛУЧАЕВ ЗАБОЛЕВАНИЯ ЛЮДЕЙ БОЛЕЗНЯМИ ОТ ПРОДУКЦИИ ЖИВОТНОГО ПРОИСХОЖДЕНИЯ, ПОДЛЕЖАЩЕЙ ВЕТЕРИНАРНО-САНИТАРНОЙ ЭКСПЕРТИЗЕ</a:t>
            </a:r>
          </a:p>
        </p:txBody>
      </p:sp>
      <p:sp>
        <p:nvSpPr>
          <p:cNvPr id="68" name="Скругленный прямоугольник 67">
            <a:extLst>
              <a:ext uri="{FF2B5EF4-FFF2-40B4-BE49-F238E27FC236}"/>
            </a:extLst>
          </p:cNvPr>
          <p:cNvSpPr/>
          <p:nvPr/>
        </p:nvSpPr>
        <p:spPr>
          <a:xfrm>
            <a:off x="1438541" y="2848751"/>
            <a:ext cx="4691912" cy="1289331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defTabSz="917575">
              <a:defRPr/>
            </a:pPr>
            <a:r>
              <a:rPr lang="ru-RU" dirty="0" smtClean="0">
                <a:solidFill>
                  <a:schemeClr val="tx1"/>
                </a:solidFill>
                <a:latin typeface="Muller Narrow Light" pitchFamily="50" charset="-52"/>
              </a:rPr>
              <a:t>ЧИСЛО СЛУЧАЕВ ВОЗНИКНОВЕНИЯ ОЧАГОВ ОСОБО ОПАСНЫХ БОЛЕЗНЕЙ ЖИВОТНЫХ</a:t>
            </a:r>
            <a:endParaRPr lang="ru-RU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 bwMode="auto">
          <a:xfrm>
            <a:off x="7029748" y="619664"/>
            <a:ext cx="4501011" cy="56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7575">
              <a:buFont typeface="Arial" charset="0"/>
              <a:buNone/>
            </a:pPr>
            <a:r>
              <a:rPr lang="ru-RU" sz="2100" dirty="0" smtClean="0">
                <a:solidFill>
                  <a:schemeClr val="bg1"/>
                </a:solidFill>
                <a:latin typeface="Muller Narrow ExtraBold" pitchFamily="50" charset="-52"/>
              </a:rPr>
              <a:t>ИСПОЛНЕНО ЗА   1 </a:t>
            </a:r>
            <a:r>
              <a:rPr lang="ru-RU" sz="2100" dirty="0" err="1" smtClean="0">
                <a:solidFill>
                  <a:schemeClr val="bg1"/>
                </a:solidFill>
                <a:latin typeface="Muller Narrow ExtraBold" pitchFamily="50" charset="-52"/>
              </a:rPr>
              <a:t>кв</a:t>
            </a:r>
            <a:r>
              <a:rPr lang="ru-RU" sz="2100" dirty="0" smtClean="0">
                <a:solidFill>
                  <a:schemeClr val="bg1"/>
                </a:solidFill>
                <a:latin typeface="Muller Narrow ExtraBold" pitchFamily="50" charset="-52"/>
              </a:rPr>
              <a:t> 2023 год</a:t>
            </a:r>
            <a:endParaRPr lang="ru-RU" sz="21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44" name="Скругленный прямоугольник 43">
            <a:extLst>
              <a:ext uri="{FF2B5EF4-FFF2-40B4-BE49-F238E27FC236}"/>
            </a:extLst>
          </p:cNvPr>
          <p:cNvSpPr/>
          <p:nvPr/>
        </p:nvSpPr>
        <p:spPr>
          <a:xfrm>
            <a:off x="1410721" y="4545045"/>
            <a:ext cx="4747551" cy="94525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defTabSz="917575">
              <a:defRPr/>
            </a:pPr>
            <a:r>
              <a:rPr lang="ru-RU" dirty="0">
                <a:solidFill>
                  <a:schemeClr val="tx1"/>
                </a:solidFill>
                <a:latin typeface="Muller Narrow Light" pitchFamily="50" charset="-52"/>
              </a:rPr>
              <a:t>ЧИСЛО СЛУЧАЕВ ВОЗНИКНОВЕНИЯ </a:t>
            </a:r>
            <a:r>
              <a:rPr lang="ru-RU" dirty="0" smtClean="0">
                <a:solidFill>
                  <a:schemeClr val="tx1"/>
                </a:solidFill>
                <a:latin typeface="Muller Narrow Light" pitchFamily="50" charset="-52"/>
              </a:rPr>
              <a:t>ЗАРАЗНЫХ БОЛЕЗНЕЙ </a:t>
            </a:r>
            <a:r>
              <a:rPr lang="ru-RU" dirty="0">
                <a:solidFill>
                  <a:schemeClr val="tx1"/>
                </a:solidFill>
                <a:latin typeface="Muller Narrow Light" pitchFamily="50" charset="-52"/>
              </a:rPr>
              <a:t>ЖИВОТНЫХ</a:t>
            </a:r>
          </a:p>
        </p:txBody>
      </p:sp>
      <p:sp>
        <p:nvSpPr>
          <p:cNvPr id="29" name="TextBox 28"/>
          <p:cNvSpPr txBox="1"/>
          <p:nvPr/>
        </p:nvSpPr>
        <p:spPr>
          <a:xfrm rot="16200000">
            <a:off x="-2921394" y="3485336"/>
            <a:ext cx="6628762" cy="668918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11072" tIns="55536" rIns="111072" bIns="55536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ЦЕЛЬ - </a:t>
            </a:r>
            <a:r>
              <a:rPr lang="ru-RU" sz="1600" b="1" dirty="0">
                <a:solidFill>
                  <a:schemeClr val="bg1"/>
                </a:solidFill>
                <a:latin typeface="Muller Narrow Light" pitchFamily="50" charset="-52"/>
              </a:rPr>
              <a:t>Обеспечение безопасности продукции животного происхождения и эпизоотического благополучия на территории Мурманской </a:t>
            </a:r>
            <a:r>
              <a:rPr lang="ru-RU" sz="1600" b="1" dirty="0" smtClean="0">
                <a:solidFill>
                  <a:schemeClr val="bg1"/>
                </a:solidFill>
                <a:latin typeface="Muller Narrow Light" pitchFamily="50" charset="-52"/>
              </a:rPr>
              <a:t>области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8" name="Скругленный прямоугольник 37">
            <a:extLst>
              <a:ext uri="{FF2B5EF4-FFF2-40B4-BE49-F238E27FC236}"/>
            </a:extLst>
          </p:cNvPr>
          <p:cNvSpPr/>
          <p:nvPr/>
        </p:nvSpPr>
        <p:spPr>
          <a:xfrm>
            <a:off x="7197801" y="1374003"/>
            <a:ext cx="4859896" cy="125329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defTabSz="917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Muller Narrow Light" pitchFamily="50" charset="-52"/>
              </a:rPr>
              <a:t>ОТСУТСТВИЕ СЛУЧАЕВ ЗАБОЛЕВАНИЯ ЛЮДЕЙ БОЛЕЗНЯМИ ОТ ПРОДУКЦИИ ЖИВОТНОГО ПРОИСХОЖДЕНИЯ, ПОДЛЕЖАЩЕЙ ВЕТЕРИНАРНО-САНИТАРНОЙ ЭКСПЕРТИЗЕ</a:t>
            </a:r>
            <a:endParaRPr lang="ru-RU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/>
            </a:extLst>
          </p:cNvPr>
          <p:cNvSpPr/>
          <p:nvPr/>
        </p:nvSpPr>
        <p:spPr>
          <a:xfrm>
            <a:off x="7197801" y="4429920"/>
            <a:ext cx="4859896" cy="1060375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Muller Narrow Light" pitchFamily="50" charset="-52"/>
              </a:rPr>
              <a:t>ОТСУТСТВИЕ СЛУЧАЕВ ВОЗНИКНОВЕНИЯ ЗАРАЗНЫХ БОЛЕЗНЕЙ ЖИВОТНЫХ </a:t>
            </a:r>
          </a:p>
        </p:txBody>
      </p:sp>
      <p:sp>
        <p:nvSpPr>
          <p:cNvPr id="41" name="Прямоугольник 36"/>
          <p:cNvSpPr>
            <a:spLocks noChangeArrowheads="1"/>
          </p:cNvSpPr>
          <p:nvPr/>
        </p:nvSpPr>
        <p:spPr bwMode="auto">
          <a:xfrm>
            <a:off x="220170" y="122237"/>
            <a:ext cx="11509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Muller Narrow Light" pitchFamily="2" charset="0"/>
              </a:rPr>
              <a:t>О РЕЗУЛЬТАТАХ РАБОТЫ   КОМИТЕТА ПО ВЕТЕРИНАРИИ МУРМАНСКОЙ ОБЛАСТИ</a:t>
            </a:r>
            <a:endParaRPr lang="ru-RU" sz="2400" dirty="0">
              <a:latin typeface="Muller Narrow Light" pitchFamily="2" charset="0"/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34BC5B61-EAAA-7845-89A4-47DF752B8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95" y="1519312"/>
            <a:ext cx="621365" cy="62136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755867C3-9FC0-FF45-89B0-73B544657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95" y="3080953"/>
            <a:ext cx="626896" cy="738842"/>
          </a:xfrm>
          <a:prstGeom prst="rect">
            <a:avLst/>
          </a:prstGeom>
        </p:spPr>
      </p:pic>
      <p:sp>
        <p:nvSpPr>
          <p:cNvPr id="61" name="Скругленный прямоугольник 60">
            <a:extLst>
              <a:ext uri="{FF2B5EF4-FFF2-40B4-BE49-F238E27FC236}"/>
            </a:extLst>
          </p:cNvPr>
          <p:cNvSpPr/>
          <p:nvPr/>
        </p:nvSpPr>
        <p:spPr>
          <a:xfrm>
            <a:off x="7197801" y="2848751"/>
            <a:ext cx="4859896" cy="105692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defTabSz="917575">
              <a:defRPr/>
            </a:pPr>
            <a:r>
              <a:rPr lang="ru-RU" dirty="0" smtClean="0">
                <a:solidFill>
                  <a:schemeClr val="tx1"/>
                </a:solidFill>
                <a:latin typeface="Muller Narrow Light" pitchFamily="50" charset="-52"/>
              </a:rPr>
              <a:t>ОТСУТСТВИЕ </a:t>
            </a:r>
            <a:r>
              <a:rPr lang="ru-RU" dirty="0">
                <a:solidFill>
                  <a:schemeClr val="tx1"/>
                </a:solidFill>
                <a:latin typeface="Muller Narrow Light" pitchFamily="50" charset="-52"/>
              </a:rPr>
              <a:t>СЛУЧАЕВ ВОЗНИКНОВЕНИЯ ОЧАГОВ ОСОБО ОПАСНЫХ БОЛЕЗНЕЙ ЖИВОТНЫХ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0821C57E-47AD-4C41-8296-1F758DCA2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552" y="1483471"/>
            <a:ext cx="740137" cy="79300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ACFCE7BD-D910-2345-9B23-7FDBC476B4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9633" y="4551179"/>
            <a:ext cx="763771" cy="76377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B11A9B1F-03B3-0242-AFBC-E8D13C80A0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7056" y="3039602"/>
            <a:ext cx="780193" cy="78019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4F59E69D-32C0-EB45-B98D-3B5109BCA6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095" y="4776783"/>
            <a:ext cx="590971" cy="63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3A5BFE0-E91D-0D46-B321-6319175DD0AB}"/>
              </a:ext>
            </a:extLst>
          </p:cNvPr>
          <p:cNvSpPr/>
          <p:nvPr/>
        </p:nvSpPr>
        <p:spPr>
          <a:xfrm>
            <a:off x="341881" y="707769"/>
            <a:ext cx="11566106" cy="638315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305" tIns="46653" rIns="93305" bIns="46653" rtlCol="0" anchor="ctr"/>
          <a:lstStyle/>
          <a:p>
            <a:pPr algn="ctr"/>
            <a:endParaRPr lang="ru-RU" sz="7000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655721" y="241571"/>
            <a:ext cx="9242193" cy="448160"/>
          </a:xfrm>
          <a:prstGeom prst="rect">
            <a:avLst/>
          </a:prstGeom>
        </p:spPr>
        <p:txBody>
          <a:bodyPr wrap="none" lIns="93305" tIns="46653" rIns="93305" bIns="46653">
            <a:spAutoFit/>
          </a:bodyPr>
          <a:lstStyle/>
          <a:p>
            <a:r>
              <a:rPr lang="ru-RU" sz="2300" dirty="0">
                <a:solidFill>
                  <a:prstClr val="black"/>
                </a:solidFill>
                <a:latin typeface="Muller Narrow Light" pitchFamily="2" charset="0"/>
              </a:rPr>
              <a:t>О ВЫПОЛНЕНИИ ЦЕЛЕВЫХ ПОКАЗАТЕЛЕЙ ГОСУДАРСТВЕННОЙ </a:t>
            </a:r>
            <a:r>
              <a:rPr lang="ru-RU" sz="2300" dirty="0" smtClean="0">
                <a:solidFill>
                  <a:prstClr val="black"/>
                </a:solidFill>
                <a:latin typeface="Muller Narrow Light" pitchFamily="2" charset="0"/>
              </a:rPr>
              <a:t>ПРОГРАММЫ</a:t>
            </a:r>
            <a:endParaRPr lang="ru-RU" sz="2300" dirty="0">
              <a:solidFill>
                <a:prstClr val="black"/>
              </a:solidFill>
              <a:latin typeface="Muller Narrow Light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1334195" y="1302751"/>
            <a:ext cx="10363289" cy="5605280"/>
          </a:xfrm>
          <a:prstGeom prst="roundRect">
            <a:avLst>
              <a:gd name="adj" fmla="val 2528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305" tIns="46653" rIns="93305" bIns="46653" rtlCol="0" anchor="ctr"/>
          <a:lstStyle/>
          <a:p>
            <a:pPr algn="ctr"/>
            <a:endParaRPr lang="ru-RU" sz="1700" dirty="0">
              <a:solidFill>
                <a:prstClr val="white"/>
              </a:solidFill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7693766" y="718675"/>
            <a:ext cx="3512952" cy="415447"/>
            <a:chOff x="5468832" y="7079219"/>
            <a:chExt cx="1360851" cy="415447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5468832" y="7125334"/>
              <a:ext cx="736389" cy="369332"/>
            </a:xfrm>
            <a:prstGeom prst="rect">
              <a:avLst/>
            </a:prstGeom>
            <a:solidFill>
              <a:srgbClr val="F05A2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87105" tIns="43552" rIns="87105" bIns="435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700" dirty="0" smtClean="0">
                  <a:solidFill>
                    <a:prstClr val="white"/>
                  </a:solidFill>
                  <a:latin typeface="Muller Narrow ExtraBold" pitchFamily="50" charset="-52"/>
                </a:rPr>
                <a:t>2021</a:t>
              </a:r>
              <a:endParaRPr lang="ru-RU" sz="1700" dirty="0">
                <a:solidFill>
                  <a:prstClr val="white"/>
                </a:solidFill>
                <a:latin typeface="Muller Narrow ExtraBold" pitchFamily="50" charset="-52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093294" y="7079219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87105" tIns="43552" rIns="87105" bIns="435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700" dirty="0" smtClean="0">
                  <a:solidFill>
                    <a:prstClr val="white"/>
                  </a:solidFill>
                  <a:latin typeface="Muller Narrow ExtraBold" pitchFamily="50" charset="-52"/>
                </a:rPr>
                <a:t>2022</a:t>
              </a:r>
              <a:endParaRPr lang="ru-RU" sz="1700" dirty="0">
                <a:solidFill>
                  <a:prstClr val="white"/>
                </a:solidFill>
                <a:latin typeface="Muller Narrow ExtraBold" pitchFamily="50" charset="-52"/>
              </a:endParaRPr>
            </a:p>
          </p:txBody>
        </p:sp>
      </p:grpSp>
      <p:sp>
        <p:nvSpPr>
          <p:cNvPr id="78" name="TextBox 111"/>
          <p:cNvSpPr txBox="1"/>
          <p:nvPr/>
        </p:nvSpPr>
        <p:spPr>
          <a:xfrm>
            <a:off x="2347882" y="764790"/>
            <a:ext cx="2508848" cy="386605"/>
          </a:xfrm>
          <a:prstGeom prst="rect">
            <a:avLst/>
          </a:prstGeom>
          <a:noFill/>
          <a:ln>
            <a:solidFill>
              <a:srgbClr val="0082C8"/>
            </a:solidFill>
          </a:ln>
        </p:spPr>
        <p:txBody>
          <a:bodyPr wrap="square" lIns="93305" tIns="46653" rIns="93305" bIns="46653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dirty="0">
                <a:solidFill>
                  <a:srgbClr val="0082C8"/>
                </a:solidFill>
                <a:latin typeface="Muller Narrow ExtraBold" pitchFamily="50" charset="-52"/>
              </a:rPr>
              <a:t>СРОКИ РЕАЛИЗАЦИИ:</a:t>
            </a:r>
          </a:p>
        </p:txBody>
      </p:sp>
      <p:sp>
        <p:nvSpPr>
          <p:cNvPr id="98" name="TextBox 97"/>
          <p:cNvSpPr txBox="1"/>
          <p:nvPr/>
        </p:nvSpPr>
        <p:spPr>
          <a:xfrm rot="16200000">
            <a:off x="-2335280" y="3397631"/>
            <a:ext cx="6254544" cy="937861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07964" tIns="53982" rIns="107964" bIns="53982" rtlCol="0">
            <a:spAutoFit/>
          </a:bodyPr>
          <a:lstStyle/>
          <a:p>
            <a:r>
              <a:rPr lang="ru-RU" sz="1600" b="1" dirty="0">
                <a:solidFill>
                  <a:prstClr val="white"/>
                </a:solidFill>
                <a:latin typeface="Muller Narrow ExtraBold" pitchFamily="50" charset="-52"/>
                <a:cs typeface="Times New Roman" pitchFamily="18" charset="0"/>
              </a:rPr>
              <a:t>ЦЕЛЬ: Предотвращение возникновения и распространения заразных болезней животных, реализации некачественных и опасных пищевых продуктов животного </a:t>
            </a:r>
            <a:r>
              <a:rPr lang="ru-RU" sz="1600" b="1" dirty="0" smtClean="0">
                <a:solidFill>
                  <a:prstClr val="white"/>
                </a:solidFill>
                <a:latin typeface="Muller Narrow ExtraBold" pitchFamily="50" charset="-52"/>
                <a:cs typeface="Times New Roman" pitchFamily="18" charset="0"/>
              </a:rPr>
              <a:t>происхождения</a:t>
            </a:r>
            <a:endParaRPr lang="ru-RU" sz="1600" b="1" dirty="0">
              <a:solidFill>
                <a:prstClr val="white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616612"/>
              </p:ext>
            </p:extLst>
          </p:nvPr>
        </p:nvGraphicFramePr>
        <p:xfrm>
          <a:off x="1414174" y="1422445"/>
          <a:ext cx="10147111" cy="5325617"/>
        </p:xfrm>
        <a:graphic>
          <a:graphicData uri="http://schemas.openxmlformats.org/drawingml/2006/table">
            <a:tbl>
              <a:tblPr/>
              <a:tblGrid>
                <a:gridCol w="742401"/>
                <a:gridCol w="4779138"/>
                <a:gridCol w="675767"/>
                <a:gridCol w="1070102"/>
                <a:gridCol w="1070102"/>
                <a:gridCol w="893200"/>
                <a:gridCol w="916401"/>
              </a:tblGrid>
              <a:tr h="665308"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82C8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F05A28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план 2021</a:t>
                      </a:r>
                      <a:endParaRPr lang="ru-RU" sz="1400" b="0" i="0" u="none" strike="noStrike" dirty="0">
                        <a:solidFill>
                          <a:srgbClr val="F05A28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F05A28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факт 2021</a:t>
                      </a:r>
                      <a:endParaRPr lang="ru-RU" sz="1400" b="0" i="0" u="none" strike="noStrike" dirty="0">
                        <a:solidFill>
                          <a:srgbClr val="F05A28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план 2022</a:t>
                      </a:r>
                      <a:endParaRPr lang="ru-RU" sz="1400" b="0" i="0" u="none" strike="noStrike" dirty="0">
                        <a:solidFill>
                          <a:srgbClr val="00B0F0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факт 2022</a:t>
                      </a:r>
                      <a:endParaRPr lang="ru-RU" sz="1400" b="0" i="0" u="none" strike="noStrike" dirty="0">
                        <a:solidFill>
                          <a:srgbClr val="00B0F0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8588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F05A28"/>
                          </a:solidFill>
                          <a:effectLst/>
                          <a:latin typeface="Muller Narrow Light" panose="00000400000000000000" pitchFamily="50" charset="-52"/>
                        </a:rPr>
                        <a:t>Доля устраненных нарушений </a:t>
                      </a:r>
                      <a:r>
                        <a:rPr lang="ru-RU" sz="1200" b="1" i="0" u="none" strike="noStrike" dirty="0" smtClean="0">
                          <a:solidFill>
                            <a:srgbClr val="F05A28"/>
                          </a:solidFill>
                          <a:effectLst/>
                          <a:latin typeface="Muller Narrow Light" panose="00000400000000000000" pitchFamily="50" charset="-52"/>
                        </a:rPr>
                        <a:t> обязательных требований в области обращения с животными</a:t>
                      </a:r>
                      <a:endParaRPr lang="ru-RU" sz="1200" b="1" i="0" u="none" strike="noStrike" dirty="0">
                        <a:solidFill>
                          <a:srgbClr val="F05A28"/>
                        </a:solidFill>
                        <a:effectLst/>
                        <a:latin typeface="Muller Narrow Light" panose="000004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93,2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60,7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93,6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33</a:t>
                      </a:r>
                      <a:r>
                        <a:rPr lang="en-US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3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065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Число </a:t>
                      </a:r>
                      <a:r>
                        <a:rPr lang="ru-RU" sz="1200" b="1" i="0" u="none" strike="noStrike" dirty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случаев возникновения очагов особо опасных болезней животных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587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F05A28"/>
                          </a:solidFill>
                          <a:effectLst/>
                          <a:latin typeface="Muller Narrow Light" panose="00000400000000000000" pitchFamily="50" charset="-52"/>
                        </a:rPr>
                        <a:t>Доля выявленной некачественной и опасной пищевой продукции животного происхождения при проведении ветеринарно-санитарной экспертизы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0,052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0,0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004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0,05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0,0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065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Число случаев возникновения заразных болезней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 животных</a:t>
                      </a:r>
                      <a:endParaRPr lang="ru-RU" sz="1200" b="1" i="0" u="none" strike="noStrike" dirty="0">
                        <a:solidFill>
                          <a:srgbClr val="0082C8"/>
                        </a:solidFill>
                        <a:effectLst/>
                        <a:latin typeface="Muller Narrow Light" panose="000004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588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Количество животных (птиц), подвергнутых плановым профилактическим вакцинациям против особо опасных болезней животных и болезней, общих для человека и животных (птиц)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=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59,58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50</a:t>
                      </a:r>
                      <a:r>
                        <a:rPr lang="en-US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21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62,17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50</a:t>
                      </a:r>
                      <a:r>
                        <a:rPr lang="en-US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315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588"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F05A28"/>
                          </a:solidFill>
                          <a:effectLst/>
                          <a:latin typeface="Muller Narrow Light" panose="00000400000000000000" pitchFamily="50" charset="-52"/>
                        </a:rPr>
                        <a:t>Количество животных, подвергнутых диагностическим исследованиям на особо опасные болезни животных (птиц) и болезни, общие для человека и животных (птиц)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=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45,974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47</a:t>
                      </a:r>
                      <a:r>
                        <a:rPr lang="en-US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567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46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51</a:t>
                      </a:r>
                      <a:r>
                        <a:rPr lang="en-US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126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91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Количество </a:t>
                      </a:r>
                      <a:r>
                        <a:rPr lang="ru-RU" sz="1200" b="1" i="0" u="none" strike="noStrike" dirty="0" smtClean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 граждан обратившихся в учреждения здравоохранения в связи с нападением и укусами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 животных</a:t>
                      </a:r>
                      <a:endParaRPr lang="ru-RU" sz="1200" b="1" i="0" u="none" strike="noStrike" dirty="0">
                        <a:solidFill>
                          <a:srgbClr val="0082C8"/>
                        </a:solidFill>
                        <a:effectLst/>
                        <a:latin typeface="Muller Narrow Light" panose="000004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1450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 1010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1400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767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91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Доля укусов граждан животными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 без владельцев в общем количестве граждан, подвергшихся укусам животных</a:t>
                      </a:r>
                      <a:endParaRPr lang="ru-RU" sz="1200" b="1" i="0" u="none" strike="noStrike" dirty="0">
                        <a:solidFill>
                          <a:srgbClr val="0082C8"/>
                        </a:solidFill>
                        <a:effectLst/>
                        <a:latin typeface="Muller Narrow Light" panose="000004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60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46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60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51,5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Номер слайда 1"/>
          <p:cNvSpPr txBox="1">
            <a:spLocks/>
          </p:cNvSpPr>
          <p:nvPr/>
        </p:nvSpPr>
        <p:spPr bwMode="auto">
          <a:xfrm>
            <a:off x="9908945" y="6999264"/>
            <a:ext cx="2071977" cy="18194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3305" tIns="46653" rIns="93305" bIns="46653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>
                <a:solidFill>
                  <a:prstClr val="white">
                    <a:lumMod val="50000"/>
                  </a:prst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dirty="0">
              <a:solidFill>
                <a:prstClr val="white">
                  <a:lumMod val="50000"/>
                </a:prstClr>
              </a:solidFill>
              <a:latin typeface="Muller Narrow Light" pitchFamily="50" charset="-52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CE486BD7-09E6-FA40-A738-9B226762E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770" y="5139428"/>
            <a:ext cx="356989" cy="37329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4D159125-6261-644D-A5DF-0D2BB2B9B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770" y="3193781"/>
            <a:ext cx="356989" cy="37329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4D159125-6261-644D-A5DF-0D2BB2B9B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770" y="2142206"/>
            <a:ext cx="356989" cy="37329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B2199412-2C0D-0640-A822-2A60BE521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4770" y="4497806"/>
            <a:ext cx="356989" cy="37329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4B1A09C1-3B4B-9F4D-89C2-F276EFAA5A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5558" y="5767619"/>
            <a:ext cx="356989" cy="23997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67CFC7F9-B3CE-8341-87C8-049441FF29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5558" y="6254697"/>
            <a:ext cx="356989" cy="39996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DE075063-462D-1940-82D1-B6C9E28A86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4770" y="2667993"/>
            <a:ext cx="356989" cy="373298"/>
          </a:xfrm>
          <a:prstGeom prst="rect">
            <a:avLst/>
          </a:prstGeom>
        </p:spPr>
      </p:pic>
      <p:cxnSp>
        <p:nvCxnSpPr>
          <p:cNvPr id="42" name="Прямая со стрелкой 41"/>
          <p:cNvCxnSpPr/>
          <p:nvPr/>
        </p:nvCxnSpPr>
        <p:spPr>
          <a:xfrm>
            <a:off x="7124976" y="5801443"/>
            <a:ext cx="260132" cy="172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51" y="2776463"/>
            <a:ext cx="32385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51" y="2285695"/>
            <a:ext cx="317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573" y="3396583"/>
            <a:ext cx="32385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980" y="4008361"/>
            <a:ext cx="32385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Прямая со стрелкой 28"/>
          <p:cNvCxnSpPr/>
          <p:nvPr/>
        </p:nvCxnSpPr>
        <p:spPr>
          <a:xfrm>
            <a:off x="7138978" y="6368513"/>
            <a:ext cx="260132" cy="172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B2199412-2C0D-0640-A822-2A60BE521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604769" y="3881241"/>
            <a:ext cx="356989" cy="37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5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655152D-456C-5E4D-9F23-F91BF730ABA5}"/>
              </a:ext>
            </a:extLst>
          </p:cNvPr>
          <p:cNvSpPr/>
          <p:nvPr/>
        </p:nvSpPr>
        <p:spPr>
          <a:xfrm>
            <a:off x="2697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05440C4-E74B-1944-B487-7211DD8801A7}"/>
              </a:ext>
            </a:extLst>
          </p:cNvPr>
          <p:cNvSpPr/>
          <p:nvPr/>
        </p:nvSpPr>
        <p:spPr>
          <a:xfrm>
            <a:off x="280651" y="3074525"/>
            <a:ext cx="56084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Комитет по ветеринарии  Мурманской области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Адрес: ул. Карла Маркса, д.25А,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г. Мурманск, 1830325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957627" y="4653268"/>
            <a:ext cx="7536217" cy="1849755"/>
            <a:chOff x="4310377" y="4141623"/>
            <a:chExt cx="2903881" cy="1849755"/>
          </a:xfrm>
        </p:grpSpPr>
        <p:sp>
          <p:nvSpPr>
            <p:cNvPr id="11" name="Надпись 2"/>
            <p:cNvSpPr txBox="1">
              <a:spLocks noChangeArrowheads="1"/>
            </p:cNvSpPr>
            <p:nvPr/>
          </p:nvSpPr>
          <p:spPr bwMode="auto">
            <a:xfrm>
              <a:off x="4549962" y="4141623"/>
              <a:ext cx="2664296" cy="1849755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600"/>
                </a:spcAft>
              </a:pPr>
              <a:r>
                <a:rPr lang="en-US" sz="1800" b="1" dirty="0" smtClean="0">
                  <a:solidFill>
                    <a:schemeClr val="bg1"/>
                  </a:solidFill>
                  <a:effectLst/>
                  <a:latin typeface="Muller Narrow Light" pitchFamily="50" charset="-52"/>
                  <a:ea typeface="Calibri"/>
                  <a:cs typeface="Arial"/>
                </a:rPr>
                <a:t> </a:t>
              </a:r>
              <a:endParaRPr lang="ru-RU" sz="1800" dirty="0">
                <a:solidFill>
                  <a:schemeClr val="bg1"/>
                </a:solidFill>
                <a:effectLst/>
                <a:latin typeface="Muller Narrow Light" pitchFamily="50" charset="-52"/>
                <a:ea typeface="Calibri"/>
                <a:cs typeface="Times New Roman"/>
              </a:endParaRPr>
            </a:p>
            <a:p>
              <a:pPr algn="just">
                <a:lnSpc>
                  <a:spcPct val="115000"/>
                </a:lnSpc>
                <a:spcAft>
                  <a:spcPts val="600"/>
                </a:spcAft>
              </a:pPr>
              <a:r>
                <a:rPr lang="ru-RU" sz="1800" b="1" dirty="0" smtClean="0">
                  <a:solidFill>
                    <a:schemeClr val="bg1"/>
                  </a:solidFill>
                  <a:effectLst/>
                  <a:latin typeface="Muller Narrow Light" pitchFamily="50" charset="-52"/>
                  <a:ea typeface="Calibri"/>
                  <a:cs typeface="Times New Roman"/>
                </a:rPr>
                <a:t>  </a:t>
              </a:r>
              <a:endParaRPr lang="ru-RU" sz="1100" dirty="0" smtClean="0">
                <a:solidFill>
                  <a:schemeClr val="bg1"/>
                </a:solidFill>
                <a:effectLst/>
                <a:latin typeface="Muller Narrow Light" pitchFamily="50" charset="-52"/>
                <a:ea typeface="Calibri"/>
                <a:cs typeface="Times New Roman"/>
              </a:endParaRPr>
            </a:p>
            <a:p>
              <a:pPr algn="just">
                <a:lnSpc>
                  <a:spcPct val="115000"/>
                </a:lnSpc>
                <a:spcAft>
                  <a:spcPts val="600"/>
                </a:spcAft>
              </a:pPr>
              <a:r>
                <a:rPr lang="ru-RU" sz="1800" b="1" dirty="0" smtClean="0">
                  <a:solidFill>
                    <a:schemeClr val="bg1"/>
                  </a:solidFill>
                  <a:effectLst/>
                  <a:latin typeface="Muller Narrow Light" pitchFamily="50" charset="-52"/>
                  <a:ea typeface="Calibri"/>
                  <a:cs typeface="Arial"/>
                </a:rPr>
                <a:t> </a:t>
              </a:r>
              <a:r>
                <a:rPr lang="en-US" sz="1800" b="1" dirty="0" smtClean="0">
                  <a:solidFill>
                    <a:schemeClr val="bg1"/>
                  </a:solidFill>
                  <a:effectLst/>
                  <a:latin typeface="Muller Narrow Light" pitchFamily="50" charset="-52"/>
                  <a:ea typeface="Calibri"/>
                  <a:cs typeface="Arial"/>
                </a:rPr>
                <a:t> </a:t>
              </a:r>
              <a:endParaRPr lang="ru-RU" sz="1100" dirty="0" smtClean="0">
                <a:solidFill>
                  <a:schemeClr val="bg1"/>
                </a:solidFill>
                <a:effectLst/>
                <a:latin typeface="Muller Narrow Light" pitchFamily="50" charset="-52"/>
                <a:ea typeface="Calibri"/>
                <a:cs typeface="Times New Roman"/>
              </a:endParaRPr>
            </a:p>
            <a:p>
              <a:pPr algn="just">
                <a:lnSpc>
                  <a:spcPct val="115000"/>
                </a:lnSpc>
                <a:spcAft>
                  <a:spcPts val="600"/>
                </a:spcAft>
              </a:pPr>
              <a:r>
                <a:rPr lang="ru-RU" sz="1800" b="1" dirty="0" smtClean="0">
                  <a:solidFill>
                    <a:schemeClr val="bg1"/>
                  </a:solidFill>
                  <a:effectLst/>
                  <a:latin typeface="Muller Narrow Light" pitchFamily="50" charset="-52"/>
                  <a:ea typeface="Calibri"/>
                  <a:cs typeface="Arial"/>
                </a:rPr>
                <a:t>  </a:t>
              </a:r>
              <a:endParaRPr lang="ru-RU" sz="1100" dirty="0">
                <a:solidFill>
                  <a:schemeClr val="bg1"/>
                </a:solidFill>
                <a:effectLst/>
                <a:latin typeface="Muller Narrow Light" pitchFamily="50" charset="-52"/>
                <a:ea typeface="Calibri"/>
                <a:cs typeface="Times New Roman"/>
              </a:endParaRPr>
            </a:p>
            <a:p>
              <a:pPr algn="just">
                <a:lnSpc>
                  <a:spcPct val="115000"/>
                </a:lnSpc>
                <a:spcAft>
                  <a:spcPts val="600"/>
                </a:spcAft>
              </a:pPr>
              <a:r>
                <a:rPr lang="en-US" sz="1600" b="1" dirty="0">
                  <a:solidFill>
                    <a:srgbClr val="5F497A"/>
                  </a:solidFill>
                  <a:effectLst/>
                  <a:latin typeface="Muller Narrow Light" pitchFamily="50" charset="-52"/>
                  <a:ea typeface="Calibri"/>
                  <a:cs typeface="Arial"/>
                </a:rPr>
                <a:t> </a:t>
              </a:r>
              <a:endParaRPr lang="ru-RU" sz="1100" dirty="0">
                <a:effectLst/>
                <a:latin typeface="Muller Narrow Light" pitchFamily="50" charset="-52"/>
                <a:ea typeface="Calibri"/>
                <a:cs typeface="Times New Roman"/>
              </a:endParaRPr>
            </a:p>
          </p:txBody>
        </p:sp>
        <p:pic>
          <p:nvPicPr>
            <p:cNvPr id="12" name="Рисунок 11"/>
            <p:cNvPicPr/>
            <p:nvPr/>
          </p:nvPicPr>
          <p:blipFill>
            <a:blip r:embed="rId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300"/>
                      </a14:imgEffect>
                      <a14:imgEffect>
                        <a14:saturation sat="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0377" y="4638213"/>
              <a:ext cx="178542" cy="309880"/>
            </a:xfrm>
            <a:prstGeom prst="rect">
              <a:avLst/>
            </a:prstGeom>
            <a:noFill/>
          </p:spPr>
        </p:pic>
      </p:grpSp>
      <p:pic>
        <p:nvPicPr>
          <p:cNvPr id="15" name="Picture 2" descr="D:\Screenshots\20,04,20(14-26-4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86" y="762498"/>
            <a:ext cx="4186237" cy="84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Users\ermolaev\Desktop\0\2020\04.2020\27.04.2020\sDdVABZ75c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747" y="4717810"/>
            <a:ext cx="305377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78339" y="5057700"/>
            <a:ext cx="6972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https://b4u.gov-murman.ru/participants/grbs-commitee_veterinary/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34997" y="4691894"/>
            <a:ext cx="3853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h</a:t>
            </a:r>
            <a:r>
              <a:rPr lang="en-US" b="1" dirty="0" smtClean="0">
                <a:solidFill>
                  <a:schemeClr val="bg1"/>
                </a:solidFill>
              </a:rPr>
              <a:t>ttps</a:t>
            </a:r>
            <a:r>
              <a:rPr lang="en-US" b="1" dirty="0">
                <a:solidFill>
                  <a:schemeClr val="bg1"/>
                </a:solidFill>
              </a:rPr>
              <a:t>://veterinary.gov-murman.ru</a:t>
            </a:r>
            <a:r>
              <a:rPr lang="en-US" b="1" dirty="0" smtClean="0">
                <a:solidFill>
                  <a:schemeClr val="bg1"/>
                </a:solidFill>
              </a:rPr>
              <a:t>/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36762" y="5427032"/>
            <a:ext cx="3172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https://vk.com/club139880595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Screenshots\27,04,20(09-56-39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195" y="5815979"/>
            <a:ext cx="376480" cy="32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523169" y="5806553"/>
            <a:ext cx="363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https://twitter.com/veterinariimur1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Одноклассники PNG логотип скачать бесплатн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826" y="6195759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579403" y="6195759"/>
            <a:ext cx="3665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https://ok.ru/profile/576450233041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705440C4-E74B-1944-B487-7211DD8801A7}"/>
              </a:ext>
            </a:extLst>
          </p:cNvPr>
          <p:cNvSpPr/>
          <p:nvPr/>
        </p:nvSpPr>
        <p:spPr>
          <a:xfrm>
            <a:off x="6135166" y="3227853"/>
            <a:ext cx="50101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Тел. (8152) 48-78-96, факс (8152) 44-10-59,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ОКПО 00099671, ОГРН 1025100836530,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ИНН/КПП </a:t>
            </a:r>
            <a:r>
              <a:rPr lang="ru-RU" sz="2000" b="1" dirty="0">
                <a:solidFill>
                  <a:schemeClr val="bg1"/>
                </a:solidFill>
              </a:rPr>
              <a:t>5190109235/519001001</a:t>
            </a:r>
            <a:endParaRPr lang="ru-RU" sz="2000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705440C4-E74B-1944-B487-7211DD8801A7}"/>
              </a:ext>
            </a:extLst>
          </p:cNvPr>
          <p:cNvSpPr/>
          <p:nvPr/>
        </p:nvSpPr>
        <p:spPr>
          <a:xfrm>
            <a:off x="136001" y="2356570"/>
            <a:ext cx="11506200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599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Muller Narrow ExtraBold" pitchFamily="2" charset="0"/>
              </a:rPr>
              <a:t>Контактная информация:</a:t>
            </a:r>
          </a:p>
        </p:txBody>
      </p:sp>
      <p:pic>
        <p:nvPicPr>
          <p:cNvPr id="24" name="Рисунок 23" descr="H:\02_Управление БРиБП\21_ОТКРЫТЫЙ БЮДЖЕТ\2019\ФИНАНСОВАЯ ГРАМОТНОСТЬ\Материалы\image.jpg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71" b="48382" l="1324" r="48088">
                        <a14:foregroundMark x1="13382" y1="21324" x2="21912" y2="28676"/>
                        <a14:foregroundMark x1="27647" y1="29118" x2="37647" y2="19265"/>
                        <a14:foregroundMark x1="25147" y1="17206" x2="25147" y2="26618"/>
                        <a14:foregroundMark x1="10735" y1="17941" x2="15441" y2="24412"/>
                        <a14:foregroundMark x1="32353" y1="27794" x2="37500" y2="33088"/>
                        <a14:foregroundMark x1="37500" y1="30294" x2="40147" y2="33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" t="1513" r="51816" b="51512"/>
          <a:stretch/>
        </p:blipFill>
        <p:spPr bwMode="auto">
          <a:xfrm>
            <a:off x="2976390" y="5459738"/>
            <a:ext cx="444593" cy="3042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964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равительство МО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00"/>
      </a:accent2>
      <a:accent3>
        <a:srgbClr val="282828"/>
      </a:accent3>
      <a:accent4>
        <a:srgbClr val="EBEBEB"/>
      </a:accent4>
      <a:accent5>
        <a:srgbClr val="F05A28"/>
      </a:accent5>
      <a:accent6>
        <a:srgbClr val="0082C8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12720</TotalTime>
  <Words>783</Words>
  <Application>Microsoft Office PowerPoint</Application>
  <PresentationFormat>Произвольный</PresentationFormat>
  <Paragraphs>165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savosko</cp:lastModifiedBy>
  <cp:revision>587</cp:revision>
  <cp:lastPrinted>2023-04-26T12:00:46Z</cp:lastPrinted>
  <dcterms:created xsi:type="dcterms:W3CDTF">2019-09-18T12:34:40Z</dcterms:created>
  <dcterms:modified xsi:type="dcterms:W3CDTF">2023-04-26T12:50:53Z</dcterms:modified>
</cp:coreProperties>
</file>