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12" r:id="rId4"/>
    <p:sldId id="309" r:id="rId5"/>
    <p:sldId id="308" r:id="rId6"/>
    <p:sldId id="310" r:id="rId7"/>
    <p:sldId id="316" r:id="rId8"/>
    <p:sldId id="258" r:id="rId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5A28"/>
    <a:srgbClr val="FFFFFF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9" autoAdjust="0"/>
    <p:restoredTop sz="94743" autoAdjust="0"/>
  </p:normalViewPr>
  <p:slideViewPr>
    <p:cSldViewPr snapToGrid="0" snapToObjects="1">
      <p:cViewPr>
        <p:scale>
          <a:sx n="90" d="100"/>
          <a:sy n="90" d="100"/>
        </p:scale>
        <p:origin x="-1464" y="-456"/>
      </p:cViewPr>
      <p:guideLst>
        <p:guide orient="horz" pos="2267"/>
        <p:guide pos="3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98883861328245E-2"/>
          <c:y val="0.14371769158367295"/>
          <c:w val="0.95050111613867172"/>
          <c:h val="0.61174510505096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083406910255144E-3"/>
                  <c:y val="6.5278401244572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82C8"/>
                    </a:solidFill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226.8</c:v>
                </c:pt>
                <c:pt idx="1">
                  <c:v>226.9</c:v>
                </c:pt>
                <c:pt idx="2">
                  <c:v>239.6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Muller Narrow Light" panose="00000400000000000000" pitchFamily="50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203.5</c:v>
                </c:pt>
                <c:pt idx="1">
                  <c:v>191</c:v>
                </c:pt>
                <c:pt idx="2">
                  <c:v>204.5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94288512"/>
        <c:axId val="94507392"/>
      </c:barChart>
      <c:catAx>
        <c:axId val="942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Muller Narrow Light" panose="00000400000000000000" pitchFamily="50" charset="-52"/>
              </a:defRPr>
            </a:pPr>
            <a:endParaRPr lang="ru-RU"/>
          </a:p>
        </c:txPr>
        <c:crossAx val="94507392"/>
        <c:crosses val="autoZero"/>
        <c:auto val="1"/>
        <c:lblAlgn val="ctr"/>
        <c:lblOffset val="100"/>
        <c:noMultiLvlLbl val="0"/>
      </c:catAx>
      <c:valAx>
        <c:axId val="9450739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9428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011490356429066E-2"/>
          <c:y val="4.7080970003991586E-3"/>
          <c:w val="8.6350266356833835E-2"/>
          <c:h val="0.17907620860055007"/>
        </c:manualLayout>
      </c:layout>
      <c:overlay val="0"/>
      <c:txPr>
        <a:bodyPr/>
        <a:lstStyle/>
        <a:p>
          <a:pPr>
            <a:defRPr sz="1400">
              <a:latin typeface="Muller Narrow Light" panose="00000400000000000000" pitchFamily="50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3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055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0863" y="1241425"/>
            <a:ext cx="56959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4" rIns="91309" bIns="456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309" tIns="45654" rIns="91309" bIns="45654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4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hyperlink" Target="https://veterinary.gov-murman.ru/ACTIVITIES/PUBLIC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комитета по ветеринарии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54094" y="5212655"/>
            <a:ext cx="6960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Исполнение </a:t>
            </a:r>
            <a:r>
              <a:rPr lang="en-US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ЗА  1 КВАРТАЛ   2024  года</a:t>
            </a:r>
            <a:endParaRPr lang="ru-RU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343400" y="5070229"/>
            <a:ext cx="535423" cy="478056"/>
          </a:xfrm>
          <a:prstGeom prst="rect">
            <a:avLst/>
          </a:prstGeom>
        </p:spPr>
      </p:pic>
      <p:pic>
        <p:nvPicPr>
          <p:cNvPr id="2050" name="Picture 2" descr="D:\Screenshots\20,04,20(14-26-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691088"/>
            <a:ext cx="12236450" cy="634766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СТРУКТУРА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8225" y="995956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928276"/>
            <a:ext cx="43862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НАЧАЛО ОСУЩЕСТВЛЕНИЯ ФУНКЦИЙ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ОРГАНА ИСПОЛНИТЕЛЬНОЙ ВЛАСТИ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81" name="Скругленный прямоугольник 80">
            <a:extLst>
              <a:ext uri="{FF2B5EF4-FFF2-40B4-BE49-F238E27FC236}"/>
            </a:extLst>
          </p:cNvPr>
          <p:cNvSpPr/>
          <p:nvPr/>
        </p:nvSpPr>
        <p:spPr>
          <a:xfrm>
            <a:off x="2621759" y="5361613"/>
            <a:ext cx="7883998" cy="42958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СЕКТОР ПРАВОВОЙ, МОБИЛИЗАЦИОННОЙ И КАДРОВОЙ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/>
            </a:extLst>
          </p:cNvPr>
          <p:cNvSpPr/>
          <p:nvPr/>
        </p:nvSpPr>
        <p:spPr>
          <a:xfrm>
            <a:off x="2621759" y="4501768"/>
            <a:ext cx="7883998" cy="53579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ФИНАНСОВОГО ОБЕСПЕЧЕНИЯ, ПРАВОВОЙ И КАДРОВОЙ РАБОТЫ</a:t>
            </a:r>
            <a:endParaRPr lang="ru-RU" sz="1600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600325" y="1943673"/>
            <a:ext cx="7905432" cy="5519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Председатель Комитета по ветеринарии Мурманской области</a:t>
            </a:r>
          </a:p>
          <a:p>
            <a:pPr algn="ctr"/>
            <a:r>
              <a:rPr lang="ru-RU" sz="800" dirty="0" smtClean="0">
                <a:solidFill>
                  <a:schemeClr val="accent6"/>
                </a:solidFill>
                <a:latin typeface="Muller Narrow ExtraBold" pitchFamily="50" charset="-52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Касаткин Алексей Евгеньевич 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4" y="1158773"/>
            <a:ext cx="5136718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ПОЛОЖЕНИЕ О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КОМИТЕТЕ ПО ВЕТЕРИНАРИИ 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ОТ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23.12.2008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№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638-пп</a:t>
            </a:r>
            <a:endParaRPr lang="ru-RU" sz="16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113" y="1961773"/>
            <a:ext cx="386896" cy="4283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681" y="3252842"/>
            <a:ext cx="395845" cy="395845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2621759" y="3817378"/>
            <a:ext cx="7883998" cy="54507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ОРГАНИЗАЦИИ И КОНТРОЛЯ ПРОТИВОЭПИЗООТИЧЕСКИХ И ВЕТЕРИНАРНО-САНИТАРНЫХ МЕРОПРИЯТИЙ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223171" y="2782710"/>
            <a:ext cx="0" cy="125957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600325" y="2582957"/>
            <a:ext cx="7905432" cy="5602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Заместитель председателя Комитета по ветеринарии  </a:t>
            </a:r>
            <a:r>
              <a:rPr lang="ru-RU" sz="1400" dirty="0">
                <a:solidFill>
                  <a:schemeClr val="accent6"/>
                </a:solidFill>
                <a:latin typeface="Muller Narrow ExtraBold" pitchFamily="50" charset="-52"/>
              </a:rPr>
              <a:t>Мурманской </a:t>
            </a:r>
            <a:r>
              <a:rPr lang="ru-RU" sz="1400" dirty="0" smtClean="0">
                <a:solidFill>
                  <a:schemeClr val="accent6"/>
                </a:solidFill>
                <a:latin typeface="Muller Narrow ExtraBold" pitchFamily="50" charset="-52"/>
              </a:rPr>
              <a:t>области </a:t>
            </a:r>
          </a:p>
          <a:p>
            <a:pPr algn="ctr"/>
            <a:endParaRPr lang="ru-RU" sz="800" dirty="0" smtClean="0">
              <a:solidFill>
                <a:schemeClr val="accent6"/>
              </a:solidFill>
              <a:latin typeface="Muller Narrow ExtraBold" pitchFamily="50" charset="-52"/>
            </a:endParaRPr>
          </a:p>
          <a:p>
            <a:pPr algn="ctr"/>
            <a:r>
              <a:rPr lang="ru-RU" sz="1400" dirty="0" smtClean="0">
                <a:solidFill>
                  <a:srgbClr val="F05A28"/>
                </a:solidFill>
                <a:latin typeface="Muller Narrow ExtraBold" pitchFamily="50" charset="-52"/>
              </a:rPr>
              <a:t>Гомерова Виктория Борисовна</a:t>
            </a:r>
            <a:endParaRPr lang="ru-RU" sz="1400" dirty="0">
              <a:solidFill>
                <a:srgbClr val="F05A28"/>
              </a:solidFill>
              <a:latin typeface="Muller Narrow Light" pitchFamily="50" charset="-52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681" y="2523632"/>
            <a:ext cx="414428" cy="458832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382783" y="2495588"/>
            <a:ext cx="0" cy="1054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242906" y="277001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223171" y="3488974"/>
            <a:ext cx="34517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2223171" y="4042288"/>
            <a:ext cx="3771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1924050" y="2146559"/>
            <a:ext cx="6442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924050" y="2146559"/>
            <a:ext cx="0" cy="2623106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1924049" y="4763828"/>
            <a:ext cx="697709" cy="5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>
            <a:off x="6499594" y="5037563"/>
            <a:ext cx="0" cy="3240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Скругленный прямоугольник 84">
            <a:extLst>
              <a:ext uri="{FF2B5EF4-FFF2-40B4-BE49-F238E27FC236}"/>
            </a:extLst>
          </p:cNvPr>
          <p:cNvSpPr/>
          <p:nvPr/>
        </p:nvSpPr>
        <p:spPr>
          <a:xfrm>
            <a:off x="2611042" y="3252843"/>
            <a:ext cx="7883998" cy="41053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ОТДЕЛ ИСПОЛНЕНИЯ КОНТРОЛЬНО-НАДЗОРНЫХ ПОЛНОМОЧИЙ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113" y="3864921"/>
            <a:ext cx="395845" cy="395845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1" y="4524683"/>
            <a:ext cx="395845" cy="395845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lc="http://schemas.openxmlformats.org/drawingml/2006/lockedCanvas" xmlns=""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310" y="5324124"/>
            <a:ext cx="395845" cy="395845"/>
          </a:xfrm>
          <a:prstGeom prst="rect">
            <a:avLst/>
          </a:prstGeom>
        </p:spPr>
      </p:pic>
      <p:pic>
        <p:nvPicPr>
          <p:cNvPr id="92" name="Рисунок 9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7873" y="1838596"/>
            <a:ext cx="656992" cy="65699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  <p:pic>
        <p:nvPicPr>
          <p:cNvPr id="93" name="Рисунок 9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9425" y="2572396"/>
            <a:ext cx="638175" cy="64619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32906" y="472402"/>
            <a:ext cx="12236928" cy="626447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406099" y="241570"/>
            <a:ext cx="11537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Muller Narrow Light" pitchFamily="2" charset="0"/>
              </a:rPr>
              <a:t>СВЕДЕНИЯ О ДОХОДАХ И РАСХОДАХ </a:t>
            </a:r>
            <a:r>
              <a:rPr lang="ru-RU" sz="2400" dirty="0" smtClean="0">
                <a:latin typeface="Muller Narrow Light" pitchFamily="2" charset="0"/>
              </a:rPr>
              <a:t>КОМИТЕТА: </a:t>
            </a:r>
            <a:r>
              <a:rPr lang="ru-RU" sz="2200" dirty="0">
                <a:latin typeface="Muller Narrow Light" pitchFamily="2" charset="0"/>
              </a:rPr>
              <a:t>ПЛАН И ИСПОЛНЕНИЕ </a:t>
            </a:r>
            <a:r>
              <a:rPr lang="ru-RU" sz="2200" b="1" dirty="0">
                <a:latin typeface="Muller Narrow Light" pitchFamily="2" charset="0"/>
              </a:rPr>
              <a:t>ЗА </a:t>
            </a:r>
            <a:r>
              <a:rPr lang="ru-RU" sz="2200" b="1" dirty="0" smtClean="0">
                <a:latin typeface="Muller Narrow Light" pitchFamily="2" charset="0"/>
              </a:rPr>
              <a:t> 1 квартал 2024 года</a:t>
            </a:r>
            <a:endParaRPr lang="ru-RU" sz="2200" b="1" dirty="0"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2923968" y="3002210"/>
            <a:ext cx="367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Muller Narrow ExtraBold" pitchFamily="50" charset="-52"/>
              </a:rPr>
              <a:t>ИЗРАСХОДОВАНО:</a:t>
            </a:r>
            <a:endParaRPr lang="ru-RU" sz="2400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9374" y="1038305"/>
            <a:ext cx="10365326" cy="1853751"/>
            <a:chOff x="353786" y="2071899"/>
            <a:chExt cx="6548566" cy="2619979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71899"/>
              <a:ext cx="6548566" cy="2619979"/>
              <a:chOff x="3022718" y="2309737"/>
              <a:chExt cx="6194584" cy="2619979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6194584" cy="2606928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093184" y="3178454"/>
                <a:ext cx="117232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0,04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644512" y="3972923"/>
                <a:ext cx="1730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20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44512" y="3257303"/>
                <a:ext cx="14057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ДОХОДЫ</a:t>
                </a:r>
                <a:endParaRPr lang="ru-RU" sz="20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019688" y="3794253"/>
                <a:ext cx="1319322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60,3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8"/>
                <a:ext cx="654503" cy="434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Млн. рублей</a:t>
                </a:r>
                <a:endParaRPr lang="ru-RU" sz="1400" b="1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504375" y="3794253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76324" y="4518774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4777591" y="3139538"/>
                <a:ext cx="1254469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0</a:t>
                </a:r>
                <a:endParaRPr lang="ru-RU" sz="20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65541" y="3847619"/>
                <a:ext cx="1216795" cy="73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293,2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49502" y="2332982"/>
                <a:ext cx="1088537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2024 </a:t>
                </a:r>
                <a:r>
                  <a:rPr lang="ru-RU" sz="12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 </a:t>
                </a:r>
                <a:r>
                  <a:rPr lang="ru-RU" sz="16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год</a:t>
                </a:r>
              </a:p>
              <a:p>
                <a:pPr algn="ctr"/>
                <a:r>
                  <a:rPr lang="ru-RU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план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975791" y="2309737"/>
                <a:ext cx="1482703" cy="91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1 кв.  2024</a:t>
                </a:r>
                <a:endParaRPr lang="ru-RU" dirty="0" smtClean="0">
                  <a:solidFill>
                    <a:schemeClr val="accent3"/>
                  </a:solidFill>
                  <a:latin typeface="Muller Narrow Light" pitchFamily="50" charset="-52"/>
                </a:endParaRPr>
              </a:p>
              <a:p>
                <a:pPr algn="ctr"/>
                <a:r>
                  <a:rPr lang="ru-RU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D7210061-F2C7-A740-8AB8-801686A2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512" y="3069201"/>
              <a:ext cx="355600" cy="317500"/>
            </a:xfrm>
            <a:prstGeom prst="rect">
              <a:avLst/>
            </a:prstGeom>
          </p:spPr>
        </p:pic>
        <p:sp>
          <p:nvSpPr>
            <p:cNvPr id="55" name="Плюс 54"/>
            <p:cNvSpPr/>
            <p:nvPr/>
          </p:nvSpPr>
          <p:spPr>
            <a:xfrm>
              <a:off x="548689" y="2966356"/>
              <a:ext cx="213645" cy="205690"/>
            </a:xfrm>
            <a:prstGeom prst="mathPlu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Минус 55"/>
            <p:cNvSpPr/>
            <p:nvPr/>
          </p:nvSpPr>
          <p:spPr>
            <a:xfrm>
              <a:off x="574579" y="3716620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184" y="3798954"/>
              <a:ext cx="355600" cy="317500"/>
            </a:xfrm>
            <a:prstGeom prst="rect">
              <a:avLst/>
            </a:prstGeom>
          </p:spPr>
        </p:pic>
      </p:grp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BA74246C-F170-314D-A9E9-E23AC1069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66" y="3415171"/>
            <a:ext cx="976455" cy="90670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7666" y="4454485"/>
            <a:ext cx="873042" cy="873042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>
              <a:ext uri="{FF2B5EF4-FFF2-40B4-BE49-F238E27FC236}"/>
            </a:extLst>
          </p:cNvPr>
          <p:cNvSpPr/>
          <p:nvPr/>
        </p:nvSpPr>
        <p:spPr>
          <a:xfrm>
            <a:off x="2635190" y="3408250"/>
            <a:ext cx="8752906" cy="74908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ОБЕСПЕЧЕНИЕ РЕАЛИЗАЦИИ ГОСУДАРСТВЕННЫХ ФУНКЦИЙ И ОКАЗАНИЯ ГОСУДАРСТВЕННЫХ УСЛУГ В СФЕРЕ ВЕТЕРИНАРИИ 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7" name="Скругленный прямоугольник 116">
            <a:extLst>
              <a:ext uri="{FF2B5EF4-FFF2-40B4-BE49-F238E27FC236}"/>
            </a:extLst>
          </p:cNvPr>
          <p:cNvSpPr/>
          <p:nvPr/>
        </p:nvSpPr>
        <p:spPr>
          <a:xfrm>
            <a:off x="2635189" y="4396034"/>
            <a:ext cx="8752907" cy="66424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РАСХОДЫ НА ОБЕСПЕЧЕНИЕ ДЕЯТЕЛЬНОСТИ (ОКАЗАНИЕ УСЛУГ) ПОДВЕДОМСТВЕННЫХ УЧРЕЖДЕНИЙ, В ТОМ ЧИСЛЕ НА ПРЕДОСТАВЛЕНИЕ ГОСУДАРСТВЕННЫМ БЮДЖЕТНЫМ УЧРЕЖДЕНИЯМ СУБСИДИЙ</a:t>
            </a:r>
          </a:p>
        </p:txBody>
      </p:sp>
      <p:sp>
        <p:nvSpPr>
          <p:cNvPr id="118" name="Скругленный прямоугольник 117">
            <a:extLst>
              <a:ext uri="{FF2B5EF4-FFF2-40B4-BE49-F238E27FC236}"/>
            </a:extLst>
          </p:cNvPr>
          <p:cNvSpPr/>
          <p:nvPr/>
        </p:nvSpPr>
        <p:spPr>
          <a:xfrm>
            <a:off x="2645245" y="5231011"/>
            <a:ext cx="8752906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СУБВЕНЦИИ БЮДЖЕТАМ МУНИЦИПАЛЬНЫХ ОБРАЗОВАНИЙ МУРМАНСКОЙ ОБЛАСТИ НА ОСУЩЕСТВЛЕНИЕ ДЕЯТЕЛЬНОСТИ ПО ОТЛОВУ И СОДЕРЖАНИЮ ЖИВОТНЫХ БЕЗ ВЛАДЕЛЬЦЕВ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119" name="Скругленный прямоугольник 118">
            <a:extLst>
              <a:ext uri="{FF2B5EF4-FFF2-40B4-BE49-F238E27FC236}"/>
            </a:extLst>
          </p:cNvPr>
          <p:cNvSpPr/>
          <p:nvPr/>
        </p:nvSpPr>
        <p:spPr>
          <a:xfrm rot="5400000">
            <a:off x="1727646" y="3390579"/>
            <a:ext cx="742158" cy="791343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766213" y="3507904"/>
            <a:ext cx="58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ller Narrow ExtraBold" pitchFamily="50" charset="-52"/>
              </a:rPr>
              <a:t> 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9,5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879063" y="4721729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6,5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005" y="1757629"/>
            <a:ext cx="728292" cy="702282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/>
            </a:extLst>
          </p:cNvPr>
          <p:cNvSpPr/>
          <p:nvPr/>
        </p:nvSpPr>
        <p:spPr>
          <a:xfrm rot="5400000">
            <a:off x="1865053" y="4320129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832956" y="4610919"/>
            <a:ext cx="52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37,7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70" name="Скругленный прямоугольник 69">
            <a:extLst>
              <a:ext uri="{FF2B5EF4-FFF2-40B4-BE49-F238E27FC236}"/>
            </a:extLst>
          </p:cNvPr>
          <p:cNvSpPr/>
          <p:nvPr/>
        </p:nvSpPr>
        <p:spPr>
          <a:xfrm rot="5400000">
            <a:off x="1879113" y="5100460"/>
            <a:ext cx="498793" cy="75989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790915" y="5311130"/>
            <a:ext cx="532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   7,4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059" y="5480407"/>
            <a:ext cx="723328" cy="774994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2645245" y="6012995"/>
            <a:ext cx="8752906" cy="5360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СУБСИДИИ ИЗ ОБЛАСТНОГО БЮДЖЕТА МЕСТНЫМ </a:t>
            </a: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 БЮДЖЕТАМ </a:t>
            </a: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НА ТЕКУЩИЙ </a:t>
            </a: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РЕМОНТ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Muller Narrow Light" pitchFamily="50" charset="-52"/>
              </a:rPr>
              <a:t>В ПОМЕЩЕНИЯХ ПРИЮТА ДЛЯ </a:t>
            </a:r>
            <a:r>
              <a:rPr lang="ru-RU" sz="1400" b="1" dirty="0" smtClean="0">
                <a:solidFill>
                  <a:schemeClr val="tx1"/>
                </a:solidFill>
                <a:latin typeface="Muller Narrow Light" pitchFamily="50" charset="-52"/>
              </a:rPr>
              <a:t>ЖИВОТНЫХ</a:t>
            </a:r>
            <a:endParaRPr lang="ru-RU" sz="1400" b="1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13" y="6012995"/>
            <a:ext cx="7683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884138" y="6086124"/>
            <a:ext cx="532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5,7</a:t>
            </a:r>
            <a:endParaRPr lang="ru-RU" sz="1600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086263" y="3103186"/>
            <a:ext cx="8000460" cy="3803581"/>
            <a:chOff x="4912925" y="2612811"/>
            <a:chExt cx="2947724" cy="396730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12925" y="3897818"/>
              <a:ext cx="2947724" cy="2682296"/>
            </a:xfrm>
            <a:prstGeom prst="roundRect">
              <a:avLst>
                <a:gd name="adj" fmla="val 3292"/>
              </a:avLst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66000" y="4643426"/>
              <a:ext cx="792000" cy="16205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077702" y="2612811"/>
              <a:ext cx="2631601" cy="321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3"/>
                  </a:solidFill>
                  <a:latin typeface="Muller Narrow ExtraBold" panose="00000900000000000000" pitchFamily="50" charset="-52"/>
                </a:rPr>
                <a:t>Динамика   исполнения   ГП 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6022800" y="4643426"/>
              <a:ext cx="792000" cy="162037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6876000" y="4643426"/>
              <a:ext cx="792000" cy="162037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2611186161"/>
                </p:ext>
              </p:extLst>
            </p:nvPr>
          </p:nvGraphicFramePr>
          <p:xfrm>
            <a:off x="5028991" y="2967173"/>
            <a:ext cx="2639009" cy="33482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20574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Muller Narrow Light" pitchFamily="2" charset="0"/>
              </a:rPr>
              <a:t>ПОДПРОГРАММА «ОБЕСПЕЧЕНИЕ </a:t>
            </a:r>
            <a:r>
              <a:rPr lang="ru-RU" sz="1300" b="1" dirty="0">
                <a:latin typeface="Muller Narrow Light" pitchFamily="2" charset="0"/>
              </a:rPr>
              <a:t>ЭПИЗООТИЧЕСКОГО БЛАГОПОЛУЧИЯ РЕГИОНА И ЗАЩИТЫ НАСЕЛЕНИЯ ОТ БОЛЕЗНЕЙ, ОБЩИХ ДЛЯ ЧЕЛОВЕКА И </a:t>
            </a:r>
            <a:r>
              <a:rPr lang="ru-RU" sz="1300" b="1" dirty="0" smtClean="0">
                <a:latin typeface="Muller Narrow Light" pitchFamily="2" charset="0"/>
              </a:rPr>
              <a:t>ЖИВОТНЫХ» </a:t>
            </a:r>
          </a:p>
          <a:p>
            <a:pPr algn="ctr"/>
            <a:r>
              <a:rPr lang="ru-RU" sz="1300" b="1" dirty="0" smtClean="0">
                <a:latin typeface="Muller Narrow Light" pitchFamily="2" charset="0"/>
              </a:rPr>
              <a:t>В РАМКАХ ГОСУДАРСТВЕННОЙ ПРОГРАММЫ МУРМАНСКОЙ ОБЛАСТИ «РЫБНОЕ И СЕЛЬСКОЕ ХОЗЯЙСТВО»</a:t>
            </a:r>
            <a:endParaRPr lang="ru-RU" sz="1300" b="1" dirty="0">
              <a:latin typeface="Muller Narrow Ligh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49198" y="3491927"/>
            <a:ext cx="1201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uller Narrow Light" pitchFamily="50" charset="-52"/>
              </a:rPr>
              <a:t>Млн. рублей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984399" y="494310"/>
            <a:ext cx="7684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Постановление Правительства Мурманской области </a:t>
            </a:r>
            <a:r>
              <a:rPr lang="ru-RU" sz="1400" b="1" dirty="0">
                <a:latin typeface="Muller Narrow ExtraBold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Muller Narrow ExtraBold" pitchFamily="50" charset="-52"/>
                <a:cs typeface="Times New Roman" panose="02020603050405020304" pitchFamily="18" charset="0"/>
              </a:rPr>
              <a:t>11.11.2020  №  787-ПП</a:t>
            </a:r>
            <a:endParaRPr lang="ru-RU" sz="1400" b="1" dirty="0">
              <a:latin typeface="Muller Narrow ExtraBold" pitchFamily="50" charset="-52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61125" y="3822213"/>
            <a:ext cx="3803490" cy="1547229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Muller Narrow Light" pitchFamily="50" charset="-52"/>
              </a:rPr>
              <a:t>Ответственный </a:t>
            </a:r>
            <a:r>
              <a:rPr lang="ru-RU" sz="1400" dirty="0">
                <a:latin typeface="Muller Narrow Light" pitchFamily="50" charset="-52"/>
              </a:rPr>
              <a:t>исполнитель </a:t>
            </a:r>
            <a:r>
              <a:rPr lang="ru-RU" sz="1400" dirty="0" smtClean="0">
                <a:latin typeface="Muller Narrow Light" pitchFamily="50" charset="-52"/>
              </a:rPr>
              <a:t>  - </a:t>
            </a:r>
            <a:r>
              <a:rPr lang="ru-RU" sz="1400" dirty="0">
                <a:latin typeface="Muller Narrow Light" pitchFamily="50" charset="-52"/>
              </a:rPr>
              <a:t>Министерство природных ресурсов, экологии и рыбного хозяйства Мурманской области</a:t>
            </a:r>
          </a:p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32324" y="1374678"/>
            <a:ext cx="3852076" cy="5601507"/>
            <a:chOff x="336573" y="3108947"/>
            <a:chExt cx="3595493" cy="6715746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3108947"/>
              <a:ext cx="3493263" cy="2074728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38320" y="3183027"/>
              <a:ext cx="3493746" cy="1926566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51766" y="3108947"/>
              <a:ext cx="3362311" cy="1881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Цель подпрограммы  - </a:t>
              </a:r>
              <a:r>
                <a:rPr lang="ru-RU" sz="1600" b="1" dirty="0">
                  <a:solidFill>
                    <a:schemeClr val="bg1"/>
                  </a:solidFill>
                  <a:latin typeface="Muller Narrow Light" pitchFamily="50" charset="-52"/>
                </a:rPr>
                <a:t>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  </a:r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происхождения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336573" y="8446619"/>
              <a:ext cx="3537596" cy="1378074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 smtClean="0">
                  <a:latin typeface="Muller Narrow Light" pitchFamily="50" charset="-52"/>
                </a:rPr>
                <a:t>Соисполнители</a:t>
              </a:r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: </a:t>
              </a:r>
            </a:p>
            <a:p>
              <a:r>
                <a:rPr lang="ru-RU" sz="1200" dirty="0" smtClean="0">
                  <a:solidFill>
                    <a:schemeClr val="tx1"/>
                  </a:solidFill>
                  <a:latin typeface="Muller Narrow Light" pitchFamily="50" charset="-52"/>
                </a:rPr>
                <a:t> </a:t>
              </a: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10" name="Скругленный прямоугольник 109"/>
          <p:cNvSpPr/>
          <p:nvPr/>
        </p:nvSpPr>
        <p:spPr>
          <a:xfrm>
            <a:off x="4141443" y="1947480"/>
            <a:ext cx="4075444" cy="1025822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096523" y="1947479"/>
            <a:ext cx="43160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Подпрограмма </a:t>
            </a:r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3 </a:t>
            </a:r>
            <a:r>
              <a:rPr lang="ru-RU" sz="1400" b="1" dirty="0">
                <a:solidFill>
                  <a:schemeClr val="bg1"/>
                </a:solidFill>
                <a:latin typeface="Muller Narrow Light" pitchFamily="50" charset="-52"/>
              </a:rPr>
              <a:t>:</a:t>
            </a:r>
          </a:p>
          <a:p>
            <a:r>
              <a:rPr lang="ru-RU" sz="1400" b="1" dirty="0">
                <a:solidFill>
                  <a:schemeClr val="bg1"/>
                </a:solidFill>
                <a:latin typeface="Muller Narrow Light" pitchFamily="2" charset="0"/>
              </a:rPr>
              <a:t>ОБЕСПЕЧЕНИЕ ЭПИЗООТИЧЕСКОГО БЛАГОПОЛУЧИЯ РЕГИОНА И ЗАЩИТЫ НАСЕЛЕНИЯ ОТ БОЛЕЗНЕЙ, ОБЩИХ ДЛЯ ЧЕЛОВЕКА И ЖИВОТНЫХ</a:t>
            </a:r>
            <a:endParaRPr lang="ru-RU" sz="14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335893" y="959181"/>
            <a:ext cx="3742550" cy="2044191"/>
            <a:chOff x="420816" y="2986890"/>
            <a:chExt cx="3493263" cy="4759149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Muller Narrow Light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63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Muller Narrow Light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335893" y="959181"/>
            <a:ext cx="3750830" cy="6690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latin typeface="Muller Narrow Light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35893" y="934888"/>
            <a:ext cx="3758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Narrow Light" pitchFamily="50" charset="-52"/>
              </a:rPr>
              <a:t>Оценка эффективности государственной программы за  2023 год  (степень выполнения мероприятий 75 %)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335893" y="1733278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8349879" y="1830208"/>
            <a:ext cx="124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uller Narrow ExtraBold" pitchFamily="50" charset="-52"/>
              </a:rPr>
              <a:t>71,6</a:t>
            </a:r>
            <a:endParaRPr lang="ru-RU" sz="28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24569" y="1732141"/>
            <a:ext cx="2298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Низкий уровень  эффективности</a:t>
            </a:r>
            <a:endParaRPr lang="ru-RU" b="1" dirty="0" smtClean="0">
              <a:solidFill>
                <a:schemeClr val="accent3"/>
              </a:solidFill>
              <a:latin typeface="Muller Narrow ExtraBold" pitchFamily="50" charset="-52"/>
              <a:cs typeface="Arial" pitchFamily="34" charset="0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078542" y="930659"/>
            <a:ext cx="4099705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4096523" y="959180"/>
            <a:ext cx="4017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Указанная подпрограмма реализуется Комитетом по ветеринарии </a:t>
            </a:r>
          </a:p>
          <a:p>
            <a:pPr algn="ctr"/>
            <a:r>
              <a:rPr lang="ru-RU" sz="1600" dirty="0" smtClean="0">
                <a:solidFill>
                  <a:schemeClr val="accent3"/>
                </a:solidFill>
                <a:latin typeface="Muller Narrow ExtraBold" pitchFamily="50" charset="-52"/>
                <a:cs typeface="Arial" pitchFamily="34" charset="0"/>
              </a:rPr>
              <a:t>Мурманской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880" y="6329854"/>
            <a:ext cx="3804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- Комитет </a:t>
            </a:r>
            <a:r>
              <a:rPr lang="ru-RU" sz="1200" dirty="0">
                <a:solidFill>
                  <a:schemeClr val="bg1"/>
                </a:solidFill>
              </a:rPr>
              <a:t>по ветеринарии Мурманской области;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Министерство </a:t>
            </a:r>
            <a:r>
              <a:rPr lang="ru-RU" sz="1200" dirty="0">
                <a:solidFill>
                  <a:schemeClr val="bg1"/>
                </a:solidFill>
              </a:rPr>
              <a:t>строительства </a:t>
            </a:r>
            <a:r>
              <a:rPr lang="ru-RU" sz="1200" dirty="0" smtClean="0">
                <a:solidFill>
                  <a:schemeClr val="bg1"/>
                </a:solidFill>
              </a:rPr>
              <a:t>Мурманской области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>
              <a:ext uri="{FF2B5EF4-FFF2-40B4-BE49-F238E27FC236}"/>
            </a:extLst>
          </p:cNvPr>
          <p:cNvSpPr/>
          <p:nvPr/>
        </p:nvSpPr>
        <p:spPr>
          <a:xfrm>
            <a:off x="1228110" y="729869"/>
            <a:ext cx="4630517" cy="199688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Положение об общественном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tx1"/>
                </a:solidFill>
                <a:latin typeface="Muller Narrow Light" pitchFamily="50" charset="-52"/>
              </a:rPr>
              <a:t> совете при Комитете по ветеринарии мурманской области утверждено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/>
                </a:solidFill>
                <a:latin typeface="Muller Narrow Light" pitchFamily="50" charset="-52"/>
              </a:rPr>
              <a:t>ПРИКАЗОМ КОМИТЕТА ПО ВЕТЕРИНАРИИ МУРМАНСКОЙ ОБЛАСТИ ОТ 15.04.2020 № 64-ОД «ОБ УТВЕРЖДЕНИИ ПОЛОЖЕНИЯ ОБ ОБЩЕСТВЕННОМ СОВЕТЕ ПРИ КОМИТЕТЕ ПО ВЕТЕРИНАРИИ МУРМАНСКОЙ ОБЛАСТИ»</a:t>
            </a:r>
            <a:endParaRPr lang="ru-RU" sz="1600" b="1" dirty="0">
              <a:solidFill>
                <a:schemeClr val="accent1"/>
              </a:solidFill>
              <a:latin typeface="Muller Narrow Light" pitchFamily="50" charset="-52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1297035" y="2970086"/>
            <a:ext cx="4561592" cy="384663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полностью сформирован состав общественного совета .(Утверждён приказом </a:t>
            </a:r>
            <a:r>
              <a:rPr lang="ru-RU" sz="1400" b="1" cap="all" dirty="0">
                <a:solidFill>
                  <a:schemeClr val="tx1"/>
                </a:solidFill>
                <a:latin typeface="Muller Narrow Light" pitchFamily="50" charset="-52"/>
              </a:rPr>
              <a:t>комитета №89-од от 19.06.2020 ).</a:t>
            </a:r>
            <a:endParaRPr lang="ru-RU" sz="1400" b="1" cap="all" dirty="0" smtClean="0">
              <a:solidFill>
                <a:schemeClr val="tx1"/>
              </a:solidFill>
              <a:latin typeface="Muller Narrow Light" pitchFamily="50" charset="-5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Указанная работа проведена в связи с реструктуризацией органов исполнительной власти Мурманской 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chemeClr val="tx1"/>
                </a:solidFill>
                <a:latin typeface="Muller Narrow Light" pitchFamily="50" charset="-52"/>
              </a:rPr>
              <a:t>Ранее работа общественного совета проводилась в рамках деятельности Объединённого общественного совета ПРИ </a:t>
            </a:r>
            <a:r>
              <a:rPr lang="ru-RU" sz="1400" b="1" dirty="0" smtClean="0">
                <a:solidFill>
                  <a:schemeClr val="accent3"/>
                </a:solidFill>
                <a:latin typeface="Muller Narrow Light" pitchFamily="50" charset="-52"/>
              </a:rPr>
              <a:t>МИНИСТЕРСТВЕ РЫБНОГО И СЕЛЬСКОГО ХОЗЯЙСТВА МУРМАНСКОЙ ОБЛАСТИ И КОМИТЕТЕ ПО ВЕТЕРИНАРИИ МУРМАНСКОЙ ОБЛАСТИ</a:t>
            </a:r>
            <a:endParaRPr lang="ru-RU" sz="1400" b="1" dirty="0">
              <a:solidFill>
                <a:schemeClr val="accent3"/>
              </a:solidFill>
              <a:latin typeface="Muller Narrow Light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960202" y="3634134"/>
            <a:ext cx="6706371" cy="36245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0" y="3096856"/>
            <a:ext cx="355600" cy="35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421" y="67345"/>
            <a:ext cx="8355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324601" y="4630968"/>
            <a:ext cx="5748866" cy="2194704"/>
          </a:xfrm>
          <a:prstGeom prst="roundRect">
            <a:avLst>
              <a:gd name="adj" fmla="val 2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>
            <a:extLst>
              <a:ext uri="{FF2B5EF4-FFF2-40B4-BE49-F238E27FC236}"/>
            </a:extLst>
          </p:cNvPr>
          <p:cNvSpPr/>
          <p:nvPr/>
        </p:nvSpPr>
        <p:spPr>
          <a:xfrm rot="5400000">
            <a:off x="8477806" y="-1642664"/>
            <a:ext cx="1077396" cy="58224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Muller Narrow Light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6324601" y="891952"/>
            <a:ext cx="5508492" cy="9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1600" dirty="0" smtClean="0">
                <a:solidFill>
                  <a:srgbClr val="000000"/>
                </a:solidFill>
                <a:latin typeface="Muller Narrow Light" pitchFamily="50" charset="-52"/>
              </a:rPr>
              <a:t>ПРАВОВАЯ БАЗА, СОСТАВ ООС И ДРУГАЯ ИНФОРМАЦИЯ О РАБОТЕ ООС РАЗМЕЩЕНЫ НА САЙТЕ КОМИТЕТ ПО ВЕТЕРИНАРИИ МУРМАНСКОЙ ОБЛАСТИ</a:t>
            </a:r>
          </a:p>
          <a:p>
            <a:pPr defTabSz="917575">
              <a:buFont typeface="Arial" charset="0"/>
              <a:buNone/>
            </a:pPr>
            <a:r>
              <a:rPr lang="en-US" sz="1600" dirty="0" smtClean="0">
                <a:latin typeface="Muller Narrow Light" pitchFamily="50" charset="-52"/>
                <a:hlinkClick r:id="rId4"/>
              </a:rPr>
              <a:t>HTTPS://VETERINARY.GOV-MURMAN.RU/ACTIVITIES/PUBLIC/</a:t>
            </a:r>
            <a:endParaRPr lang="ru-RU" sz="1600" dirty="0">
              <a:solidFill>
                <a:srgbClr val="000000"/>
              </a:solidFill>
              <a:latin typeface="Muller Narrow Light" pitchFamily="50" charset="-52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86FEF16D-6E2A-074C-8511-1B2482D4A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09" y="1875048"/>
            <a:ext cx="602325" cy="623837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pic>
        <p:nvPicPr>
          <p:cNvPr id="1026" name="Picture 2" descr="D:\Screenshots\22,04,20(09-05-01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18" y="1906922"/>
            <a:ext cx="4047074" cy="5020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2228" y="420305"/>
            <a:ext cx="12236450" cy="631367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199" dirty="0"/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82045" y="6999263"/>
            <a:ext cx="2166633" cy="1819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/>
            </a:extLst>
          </p:cNvPr>
          <p:cNvSpPr/>
          <p:nvPr/>
        </p:nvSpPr>
        <p:spPr>
          <a:xfrm rot="5400000">
            <a:off x="3351496" y="-1423110"/>
            <a:ext cx="524573" cy="4690098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Скругленный прямоугольник 99">
            <a:extLst>
              <a:ext uri="{FF2B5EF4-FFF2-40B4-BE49-F238E27FC236}"/>
            </a:extLst>
          </p:cNvPr>
          <p:cNvSpPr/>
          <p:nvPr/>
        </p:nvSpPr>
        <p:spPr>
          <a:xfrm rot="5400000">
            <a:off x="9018372" y="-1583758"/>
            <a:ext cx="524573" cy="4859896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268734" y="659652"/>
            <a:ext cx="4690097" cy="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7575">
              <a:buFont typeface="Arial" charset="0"/>
              <a:buNone/>
            </a:pPr>
            <a:r>
              <a:rPr lang="ru-RU" sz="2200" dirty="0" smtClean="0">
                <a:solidFill>
                  <a:schemeClr val="bg1"/>
                </a:solidFill>
                <a:latin typeface="Muller Narrow ExtraBold" pitchFamily="50" charset="-52"/>
              </a:rPr>
              <a:t>ЗАПЛАНИРОВАНО НА 2024 ГОД</a:t>
            </a:r>
            <a:endParaRPr lang="ru-RU" sz="22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438566" y="1374003"/>
            <a:ext cx="4747526" cy="10783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/>
            </a:extLst>
          </p:cNvPr>
          <p:cNvSpPr/>
          <p:nvPr/>
        </p:nvSpPr>
        <p:spPr>
          <a:xfrm>
            <a:off x="1438541" y="2848751"/>
            <a:ext cx="4691912" cy="128933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ОЧАГОВ ОСОБО ОПАСНЫХ БОЛЕЗНЕЙ ЖИВОТНЫХ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7029748" y="619664"/>
            <a:ext cx="4501011" cy="5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ИСПОЛНЕНО ЗА   1 </a:t>
            </a:r>
            <a:r>
              <a:rPr lang="ru-RU" sz="2100" dirty="0" err="1" smtClean="0">
                <a:solidFill>
                  <a:schemeClr val="bg1"/>
                </a:solidFill>
                <a:latin typeface="Muller Narrow ExtraBold" pitchFamily="50" charset="-52"/>
              </a:rPr>
              <a:t>кв</a:t>
            </a:r>
            <a:r>
              <a:rPr lang="ru-RU" sz="2100" dirty="0" smtClean="0">
                <a:solidFill>
                  <a:schemeClr val="bg1"/>
                </a:solidFill>
                <a:latin typeface="Muller Narrow ExtraBold" pitchFamily="50" charset="-52"/>
              </a:rPr>
              <a:t> 2024 год</a:t>
            </a:r>
            <a:endParaRPr lang="ru-RU" sz="21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1410721" y="4545045"/>
            <a:ext cx="4747551" cy="94525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ЧИСЛО СЛУЧАЕВ ВОЗНИКНОВЕНИЯ </a:t>
            </a: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ЗАРАЗНЫХ БОЛЕЗНЕЙ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ЖИВОТНЫХ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2881745" y="3242682"/>
            <a:ext cx="6628762" cy="668918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ЦЕЛЬ - </a:t>
            </a:r>
            <a:r>
              <a:rPr lang="ru-RU" sz="1600" b="1" dirty="0">
                <a:solidFill>
                  <a:schemeClr val="bg1"/>
                </a:solidFill>
                <a:latin typeface="Muller Narrow Light" pitchFamily="50" charset="-52"/>
              </a:rPr>
              <a:t>Обеспечение безопасности продукции животного происхождения и эпизоотического благополучия на территории Мурманской </a:t>
            </a:r>
            <a:r>
              <a:rPr lang="ru-RU" sz="1600" b="1" dirty="0" smtClean="0">
                <a:solidFill>
                  <a:schemeClr val="bg1"/>
                </a:solidFill>
                <a:latin typeface="Muller Narrow Light" pitchFamily="50" charset="-52"/>
              </a:rPr>
              <a:t>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7197801" y="1374003"/>
            <a:ext cx="4859896" cy="12532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СЛУЧАЕВ ЗАБОЛЕВАНИЯ ЛЮДЕЙ БОЛЕЗНЯМИ ОТ ПРОДУКЦИИ ЖИВОТНОГО ПРОИСХОЖДЕНИЯ, ПОДЛЕЖАЩЕЙ ВЕТЕРИНАРНО-САНИТАРНОЙ ЭКСПЕРТИЗЕ</a:t>
            </a:r>
            <a:endParaRPr lang="ru-RU" dirty="0">
              <a:solidFill>
                <a:schemeClr val="tx1"/>
              </a:solidFill>
              <a:latin typeface="Muller Narrow Light" pitchFamily="50" charset="-52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7197801" y="4429920"/>
            <a:ext cx="4859896" cy="106037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ОТСУТСТВИЕ СЛУЧАЕВ ВОЗНИКНОВЕНИЯ ЗАРАЗНЫХ БОЛЕЗНЕЙ ЖИВОТНЫХ </a:t>
            </a: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220170" y="122237"/>
            <a:ext cx="1150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Muller Narrow Light" pitchFamily="2" charset="0"/>
              </a:rPr>
              <a:t>О РЕЗУЛЬТАТАХ  РАБОТЫ   КОМИТЕТА ПО ВЕТЕРИНАРИИ МУРМАНСКОЙ ОБЛАСТИ</a:t>
            </a:r>
            <a:endParaRPr lang="ru-RU" sz="2400" dirty="0">
              <a:latin typeface="Muller Narrow Light" pitchFamily="2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5" y="1519312"/>
            <a:ext cx="621365" cy="62136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55867C3-9FC0-FF45-89B0-73B54465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95" y="3080953"/>
            <a:ext cx="626896" cy="738842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/>
            </a:extLst>
          </p:cNvPr>
          <p:cNvSpPr/>
          <p:nvPr/>
        </p:nvSpPr>
        <p:spPr>
          <a:xfrm>
            <a:off x="7197801" y="2848751"/>
            <a:ext cx="4859896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defTabSz="917575">
              <a:defRPr/>
            </a:pPr>
            <a:r>
              <a:rPr lang="ru-RU" dirty="0" smtClean="0">
                <a:solidFill>
                  <a:schemeClr val="tx1"/>
                </a:solidFill>
                <a:latin typeface="Muller Narrow Light" pitchFamily="50" charset="-52"/>
              </a:rPr>
              <a:t>ОТСУТСТВИЕ </a:t>
            </a:r>
            <a:r>
              <a:rPr lang="ru-RU" dirty="0">
                <a:solidFill>
                  <a:schemeClr val="tx1"/>
                </a:solidFill>
                <a:latin typeface="Muller Narrow Light" pitchFamily="50" charset="-52"/>
              </a:rPr>
              <a:t>СЛУЧАЕВ ВОЗНИКНОВЕНИЯ ОЧАГОВ ОСОБО ОПАСНЫХ БОЛЕЗНЕЙ ЖИВОТНЫХ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552" y="1483471"/>
            <a:ext cx="740137" cy="79300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CFCE7BD-D910-2345-9B23-7FDBC476B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633" y="4551179"/>
            <a:ext cx="763771" cy="76377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056" y="3039602"/>
            <a:ext cx="780193" cy="7801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F59E69D-32C0-EB45-B98D-3B5109BCA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95" y="4776783"/>
            <a:ext cx="590971" cy="6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341881" y="707769"/>
            <a:ext cx="11566106" cy="63831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70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655721" y="241571"/>
            <a:ext cx="9242193" cy="448160"/>
          </a:xfrm>
          <a:prstGeom prst="rect">
            <a:avLst/>
          </a:prstGeom>
        </p:spPr>
        <p:txBody>
          <a:bodyPr wrap="none" lIns="93305" tIns="46653" rIns="93305" bIns="46653">
            <a:spAutoFit/>
          </a:bodyPr>
          <a:lstStyle/>
          <a:p>
            <a:r>
              <a:rPr lang="ru-RU" sz="2300" dirty="0">
                <a:solidFill>
                  <a:prstClr val="black"/>
                </a:solidFill>
                <a:latin typeface="Muller Narrow Light" pitchFamily="2" charset="0"/>
              </a:rPr>
              <a:t>О ВЫПОЛНЕНИИ ЦЕЛЕВЫХ ПОКАЗАТЕЛЕЙ ГОСУДАРСТВЕННОЙ </a:t>
            </a:r>
            <a:r>
              <a:rPr lang="ru-RU" sz="2300" dirty="0" smtClean="0">
                <a:solidFill>
                  <a:prstClr val="black"/>
                </a:solidFill>
                <a:latin typeface="Muller Narrow Light" pitchFamily="2" charset="0"/>
              </a:rPr>
              <a:t>ПРОГРАММЫ</a:t>
            </a:r>
            <a:endParaRPr lang="ru-RU" sz="2300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334195" y="1302751"/>
            <a:ext cx="10363289" cy="5605280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05" tIns="46653" rIns="93305" bIns="46653" rtlCol="0" anchor="ctr"/>
          <a:lstStyle/>
          <a:p>
            <a:pPr algn="ctr"/>
            <a:endParaRPr lang="ru-RU" sz="1700" dirty="0">
              <a:solidFill>
                <a:prstClr val="white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693766" y="718675"/>
            <a:ext cx="3512952" cy="415447"/>
            <a:chOff x="5468832" y="7079219"/>
            <a:chExt cx="1360851" cy="415447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468832" y="7125334"/>
              <a:ext cx="736389" cy="369332"/>
            </a:xfrm>
            <a:prstGeom prst="rect">
              <a:avLst/>
            </a:prstGeom>
            <a:solidFill>
              <a:srgbClr val="F05A2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2022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93294" y="7079219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87105" tIns="43552" rIns="87105" bIns="4355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700" dirty="0" smtClean="0">
                  <a:solidFill>
                    <a:prstClr val="white"/>
                  </a:solidFill>
                  <a:latin typeface="Muller Narrow ExtraBold" pitchFamily="50" charset="-52"/>
                </a:rPr>
                <a:t>2023</a:t>
              </a:r>
              <a:endParaRPr lang="ru-RU" sz="1700" dirty="0">
                <a:solidFill>
                  <a:prstClr val="white"/>
                </a:solidFill>
                <a:latin typeface="Muller Narrow ExtraBold" pitchFamily="50" charset="-52"/>
              </a:endParaRP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2347882" y="764790"/>
            <a:ext cx="2508848" cy="386605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lIns="93305" tIns="46653" rIns="93305" bIns="46653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rgbClr val="0082C8"/>
                </a:solidFill>
                <a:latin typeface="Muller Narrow ExtraBold" pitchFamily="50" charset="-52"/>
              </a:rPr>
              <a:t>СРОКИ РЕАЛИЗАЦИИ:</a:t>
            </a:r>
          </a:p>
        </p:txBody>
      </p:sp>
      <p:sp>
        <p:nvSpPr>
          <p:cNvPr id="98" name="TextBox 97"/>
          <p:cNvSpPr txBox="1"/>
          <p:nvPr/>
        </p:nvSpPr>
        <p:spPr>
          <a:xfrm rot="16200000">
            <a:off x="-2335280" y="3397631"/>
            <a:ext cx="6254544" cy="937861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7964" tIns="53982" rIns="107964" bIns="53982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ЦЕЛЬ: Предотвращение возникновения и распространения заразных болезней животных, реализации некачественных и опасных пищевых продуктов животного </a:t>
            </a:r>
            <a:r>
              <a:rPr lang="ru-RU" sz="1600" b="1" dirty="0" smtClean="0">
                <a:solidFill>
                  <a:prstClr val="white"/>
                </a:solidFill>
                <a:latin typeface="Muller Narrow ExtraBold" pitchFamily="50" charset="-52"/>
                <a:cs typeface="Times New Roman" pitchFamily="18" charset="0"/>
              </a:rPr>
              <a:t>происхождения</a:t>
            </a:r>
            <a:endParaRPr lang="ru-RU" sz="1600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32071"/>
              </p:ext>
            </p:extLst>
          </p:nvPr>
        </p:nvGraphicFramePr>
        <p:xfrm>
          <a:off x="1414174" y="1422445"/>
          <a:ext cx="10147111" cy="5325617"/>
        </p:xfrm>
        <a:graphic>
          <a:graphicData uri="http://schemas.openxmlformats.org/drawingml/2006/table">
            <a:tbl>
              <a:tblPr/>
              <a:tblGrid>
                <a:gridCol w="742401"/>
                <a:gridCol w="4779138"/>
                <a:gridCol w="675767"/>
                <a:gridCol w="1070102"/>
                <a:gridCol w="1070102"/>
                <a:gridCol w="893200"/>
                <a:gridCol w="916401"/>
              </a:tblGrid>
              <a:tr h="665308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2022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2022</a:t>
                      </a:r>
                      <a:endParaRPr lang="ru-RU" sz="1400" b="0" i="0" u="none" strike="noStrike" dirty="0">
                        <a:solidFill>
                          <a:srgbClr val="F05A28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план 2023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факт 2023</a:t>
                      </a:r>
                      <a:endParaRPr lang="ru-RU" sz="1400" b="0" i="0" u="none" strike="noStrike" dirty="0">
                        <a:solidFill>
                          <a:srgbClr val="00B0F0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устраненных нарушений </a:t>
                      </a:r>
                      <a:r>
                        <a:rPr lang="ru-RU" sz="1200" b="1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обязательных требований в области обращения с животными</a:t>
                      </a:r>
                      <a:endParaRPr lang="ru-RU" sz="1200" b="1" i="0" u="none" strike="noStrike" dirty="0">
                        <a:solidFill>
                          <a:srgbClr val="F05A2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33,3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93,8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97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</a:t>
                      </a:r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случаев возникновения очагов особо опасных болезней животных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7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выявленной некачественной и опасной пищевой продукции животного происхождения при проведении ветеринарно-санитарной экспертизы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0,05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0,044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0,0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05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65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Число случаев возникновения заразных болезней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 (птиц), подвергнутых плановым профилактическим вакцинациям против особо опасных болезней животных и болезней, общих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62,17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50,315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62,17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511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88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F05A2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животных, подвергнутых диагностическим исследованиям на особо опасные болезни животных (птиц) и болезни, общие для человека и животных (птиц)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51,126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548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Количество </a:t>
                      </a:r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граждан обратившихся в учреждения здравоохранения в связи с нападением и укусами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1400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767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1350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685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4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Доля укусов граждан животными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Muller Narrow Light" panose="00000400000000000000" pitchFamily="50" charset="-52"/>
                        </a:rPr>
                        <a:t> без владельцев в общем количестве граждан, подвергшихся укусам животных</a:t>
                      </a:r>
                      <a:endParaRPr lang="ru-RU" sz="1200" b="1" i="0" u="none" strike="noStrike" dirty="0">
                        <a:solidFill>
                          <a:srgbClr val="0082C8"/>
                        </a:solidFill>
                        <a:effectLst/>
                        <a:latin typeface="Muller Narrow Light" panose="000004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51,5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 smtClean="0">
                          <a:solidFill>
                            <a:srgbClr val="7F7F7F"/>
                          </a:solidFill>
                          <a:effectLst/>
                          <a:latin typeface="Muller Narrow ExtraBold" panose="00000900000000000000" pitchFamily="50" charset="-52"/>
                          <a:ea typeface="+mn-ea"/>
                          <a:cs typeface="+mn-cs"/>
                        </a:rPr>
                        <a:t>59</a:t>
                      </a:r>
                      <a:endParaRPr lang="ru-RU" sz="1400" b="0" i="0" u="none" strike="noStrike" kern="1200" dirty="0">
                        <a:solidFill>
                          <a:srgbClr val="7F7F7F"/>
                        </a:solidFill>
                        <a:effectLst/>
                        <a:latin typeface="Muller Narrow ExtraBold" panose="000009000000000000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Номер слайда 1"/>
          <p:cNvSpPr txBox="1">
            <a:spLocks/>
          </p:cNvSpPr>
          <p:nvPr/>
        </p:nvSpPr>
        <p:spPr bwMode="auto">
          <a:xfrm>
            <a:off x="9908945" y="6999264"/>
            <a:ext cx="2071977" cy="1819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3305" tIns="46653" rIns="93305" bIns="46653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white">
                  <a:lumMod val="50000"/>
                </a:prstClr>
              </a:solidFill>
              <a:latin typeface="Muller Narrow Light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E486BD7-09E6-FA40-A738-9B226762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70" y="5139428"/>
            <a:ext cx="356989" cy="3732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3193781"/>
            <a:ext cx="356989" cy="3732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D159125-6261-644D-A5DF-0D2BB2B9B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770" y="2142206"/>
            <a:ext cx="356989" cy="3732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770" y="4497806"/>
            <a:ext cx="356989" cy="3732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B1A09C1-3B4B-9F4D-89C2-F276EFAA5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58" y="5767619"/>
            <a:ext cx="356989" cy="23997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7CFC7F9-B3CE-8341-87C8-049441FF2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558" y="6254697"/>
            <a:ext cx="356989" cy="39996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770" y="2667993"/>
            <a:ext cx="356989" cy="373298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7124976" y="580144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77646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285695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73" y="3396583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80" y="4008361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7138978" y="6368513"/>
            <a:ext cx="260132" cy="172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2199412-2C0D-0640-A822-2A60BE52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04769" y="3881241"/>
            <a:ext cx="356989" cy="3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280651" y="3074525"/>
            <a:ext cx="5608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Комитет по ветеринарии 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Адрес: ул. Карла Маркса, д.25А,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г. Мурманск, 1830325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57627" y="4653268"/>
            <a:ext cx="7536217" cy="1849755"/>
            <a:chOff x="4310377" y="4141623"/>
            <a:chExt cx="2903881" cy="1849755"/>
          </a:xfrm>
        </p:grpSpPr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4549962" y="4141623"/>
              <a:ext cx="2664296" cy="184975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8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Times New Roman"/>
                </a:rPr>
                <a:t> 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r>
                <a:rPr lang="en-US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</a:t>
              </a:r>
              <a:endParaRPr lang="ru-RU" sz="1100" dirty="0" smtClean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  </a:t>
              </a:r>
              <a:endParaRPr lang="ru-RU" sz="1100" dirty="0">
                <a:solidFill>
                  <a:schemeClr val="bg1"/>
                </a:solidFill>
                <a:effectLst/>
                <a:latin typeface="Muller Narrow Light" pitchFamily="50" charset="-52"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US" sz="1600" b="1" dirty="0">
                  <a:solidFill>
                    <a:srgbClr val="5F497A"/>
                  </a:solidFill>
                  <a:effectLst/>
                  <a:latin typeface="Muller Narrow Light" pitchFamily="50" charset="-52"/>
                  <a:ea typeface="Calibri"/>
                  <a:cs typeface="Arial"/>
                </a:rPr>
                <a:t> </a:t>
              </a:r>
              <a:endParaRPr lang="ru-RU" sz="1100" dirty="0">
                <a:effectLst/>
                <a:latin typeface="Muller Narrow Light" pitchFamily="50" charset="-52"/>
                <a:ea typeface="Calibri"/>
                <a:cs typeface="Times New Roman"/>
              </a:endParaRPr>
            </a:p>
          </p:txBody>
        </p:sp>
        <p:pic>
          <p:nvPicPr>
            <p:cNvPr id="12" name="Рисунок 11"/>
            <p:cNvPicPr/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300"/>
                      </a14:imgEffect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377" y="4638213"/>
              <a:ext cx="178542" cy="309880"/>
            </a:xfrm>
            <a:prstGeom prst="rect">
              <a:avLst/>
            </a:prstGeom>
            <a:noFill/>
          </p:spPr>
        </p:pic>
      </p:grpSp>
      <p:pic>
        <p:nvPicPr>
          <p:cNvPr id="15" name="Picture 2" descr="D:\Screenshots\20,04,20(14-26-4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6" y="762498"/>
            <a:ext cx="4186237" cy="8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Users\ermolaev\Desktop\0\2020\04.2020\27.04.2020\sDdVABZ75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47" y="4717810"/>
            <a:ext cx="30537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3169" y="5090406"/>
            <a:ext cx="697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https://b4u.gov-murman.ru/participants/grbs-commitee_veterinary/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5476" y="4694830"/>
            <a:ext cx="3853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ttps</a:t>
            </a:r>
            <a:r>
              <a:rPr lang="en-US" b="1" dirty="0">
                <a:solidFill>
                  <a:schemeClr val="bg1"/>
                </a:solidFill>
              </a:rPr>
              <a:t>://veterinary.gov-murman.ru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endParaRPr lang="ru-RU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3169" y="5427032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https://vk.com/club139880595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Одноклассники PNG логотип скачать бесплат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72" y="5796364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23169" y="5796364"/>
            <a:ext cx="366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https://ok.ru/profile/576450233041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6135166" y="3227853"/>
            <a:ext cx="5010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(8152) 48-78-96, факс (8152) 44-10-59,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ОКПО 00099671, ОГРН 1025100836530,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ИНН/КПП </a:t>
            </a:r>
            <a:r>
              <a:rPr lang="ru-RU" sz="2000" b="1" dirty="0">
                <a:solidFill>
                  <a:schemeClr val="bg1"/>
                </a:solidFill>
              </a:rPr>
              <a:t>5190109235/519001001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136001" y="2356570"/>
            <a:ext cx="115062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</p:txBody>
      </p:sp>
      <p:pic>
        <p:nvPicPr>
          <p:cNvPr id="24" name="Рисунок 23" descr="H:\02_Управление БРиБП\21_ОТКРЫТЫЙ БЮДЖЕТ\2019\ФИНАНСОВАЯ ГРАМОТНОСТЬ\Материалы\image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71" b="48382" l="1324" r="48088">
                        <a14:foregroundMark x1="13382" y1="21324" x2="21912" y2="28676"/>
                        <a14:foregroundMark x1="27647" y1="29118" x2="37647" y2="19265"/>
                        <a14:foregroundMark x1="25147" y1="17206" x2="25147" y2="26618"/>
                        <a14:foregroundMark x1="10735" y1="17941" x2="15441" y2="24412"/>
                        <a14:foregroundMark x1="32353" y1="27794" x2="37500" y2="33088"/>
                        <a14:foregroundMark x1="37500" y1="30294" x2="40147" y2="3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513" r="51816" b="51512"/>
          <a:stretch/>
        </p:blipFill>
        <p:spPr bwMode="auto">
          <a:xfrm>
            <a:off x="2976390" y="5459738"/>
            <a:ext cx="444593" cy="304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12786</TotalTime>
  <Words>792</Words>
  <Application>Microsoft Office PowerPoint</Application>
  <PresentationFormat>Произвольный</PresentationFormat>
  <Paragraphs>168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Архиреева О.А.</cp:lastModifiedBy>
  <cp:revision>595</cp:revision>
  <cp:lastPrinted>2024-04-26T08:30:25Z</cp:lastPrinted>
  <dcterms:created xsi:type="dcterms:W3CDTF">2019-09-18T12:34:40Z</dcterms:created>
  <dcterms:modified xsi:type="dcterms:W3CDTF">2024-04-26T09:25:02Z</dcterms:modified>
</cp:coreProperties>
</file>