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09" r:id="rId5"/>
    <p:sldId id="308" r:id="rId6"/>
    <p:sldId id="310" r:id="rId7"/>
    <p:sldId id="316" r:id="rId8"/>
    <p:sldId id="258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5A28"/>
    <a:srgbClr val="FFFFFF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9" autoAdjust="0"/>
    <p:restoredTop sz="94743" autoAdjust="0"/>
  </p:normalViewPr>
  <p:slideViewPr>
    <p:cSldViewPr snapToGrid="0" snapToObjects="1">
      <p:cViewPr>
        <p:scale>
          <a:sx n="90" d="100"/>
          <a:sy n="90" d="100"/>
        </p:scale>
        <p:origin x="-642" y="186"/>
      </p:cViewPr>
      <p:guideLst>
        <p:guide orient="horz" pos="2267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8883861328245E-2"/>
          <c:y val="0.14371769158367295"/>
          <c:w val="0.95050111613867172"/>
          <c:h val="0.61174510505096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6083406910255144E-3"/>
                  <c:y val="6.52784012445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2C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208.3</c:v>
                </c:pt>
                <c:pt idx="1">
                  <c:v>226.8</c:v>
                </c:pt>
                <c:pt idx="2">
                  <c:v>226.9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187.5</c:v>
                </c:pt>
                <c:pt idx="1">
                  <c:v>203.5</c:v>
                </c:pt>
                <c:pt idx="2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23416192"/>
        <c:axId val="23430272"/>
      </c:barChart>
      <c:catAx>
        <c:axId val="2341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Muller Narrow Light" panose="00000400000000000000" pitchFamily="50" charset="-52"/>
              </a:defRPr>
            </a:pPr>
            <a:endParaRPr lang="ru-RU"/>
          </a:p>
        </c:txPr>
        <c:crossAx val="23430272"/>
        <c:crosses val="autoZero"/>
        <c:auto val="1"/>
        <c:lblAlgn val="ctr"/>
        <c:lblOffset val="100"/>
        <c:noMultiLvlLbl val="0"/>
      </c:catAx>
      <c:valAx>
        <c:axId val="234302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341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011490356429066E-2"/>
          <c:y val="4.7080970003991586E-3"/>
          <c:w val="8.6350266356833835E-2"/>
          <c:h val="0.17907620860055007"/>
        </c:manualLayout>
      </c:layout>
      <c:overlay val="0"/>
      <c:txPr>
        <a:bodyPr/>
        <a:lstStyle/>
        <a:p>
          <a:pPr>
            <a:defRPr sz="1400">
              <a:latin typeface="Muller Narrow Light" panose="00000400000000000000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0863" y="1241425"/>
            <a:ext cx="56959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4" rIns="91309" bIns="456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309" tIns="45654" rIns="91309" bIns="45654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4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hyperlink" Target="https://veterinary.gov-murman.ru/ACTIVITIES/PUBLIC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ветеринарии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Исполнение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 1  ПОЛУГОДИЕ   </a:t>
            </a:r>
            <a:r>
              <a:rPr lang="ru-RU" sz="2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2023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 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  <p:pic>
        <p:nvPicPr>
          <p:cNvPr id="2050" name="Picture 2" descr="D:\Screenshots\20,04,20(14-26-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691088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928276"/>
            <a:ext cx="4386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НАЧАЛО ОСУЩЕСТВЛЕНИЯ ФУНКЦИЙ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ОРГАНА ИСПОЛНИТЕЛЬНОЙ ВЛАСТИ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81" name="Скругленный прямоугольник 80">
            <a:extLst>
              <a:ext uri="{FF2B5EF4-FFF2-40B4-BE49-F238E27FC236}"/>
            </a:extLst>
          </p:cNvPr>
          <p:cNvSpPr/>
          <p:nvPr/>
        </p:nvSpPr>
        <p:spPr>
          <a:xfrm>
            <a:off x="2621759" y="5361613"/>
            <a:ext cx="7883998" cy="4295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СЕКТОР ПРАВОВОЙ, МОБИЛИЗАЦИОННОЙ И КАДРОВОЙ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/>
            </a:extLst>
          </p:cNvPr>
          <p:cNvSpPr/>
          <p:nvPr/>
        </p:nvSpPr>
        <p:spPr>
          <a:xfrm>
            <a:off x="2621759" y="4501768"/>
            <a:ext cx="7883998" cy="5357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ФИНАНСОВОГО ОБЕСПЕЧЕНИЯ, ПРАВОВОЙ И КАДРОВОЙ РАБОТЫ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00325" y="1943673"/>
            <a:ext cx="7905432" cy="551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ветеринарии Мурманской области</a:t>
            </a:r>
          </a:p>
          <a:p>
            <a:pPr algn="ctr"/>
            <a:r>
              <a:rPr lang="ru-RU" sz="800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Касаткин Алексей Евгеньевич 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4" y="1158773"/>
            <a:ext cx="5136718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ВЕТЕРИНАРИИ 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ОТ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638-пп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113" y="1961773"/>
            <a:ext cx="386896" cy="4283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81" y="3252842"/>
            <a:ext cx="395845" cy="395845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2621759" y="3817378"/>
            <a:ext cx="7883998" cy="54507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ОРГАНИЗАЦИИ И КОНТРОЛЯ ПРОТИВОЭПИЗООТИЧЕСКИХ И ВЕТЕРИНАРНО-САНИТАРНЫХ МЕРОПРИЯТИЙ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223171" y="2782710"/>
            <a:ext cx="0" cy="125957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600325" y="2582957"/>
            <a:ext cx="7905432" cy="560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по ветеринарии 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</a:t>
            </a:r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области </a:t>
            </a:r>
          </a:p>
          <a:p>
            <a:pPr algn="ctr"/>
            <a:endParaRPr lang="ru-RU" sz="8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Гомерова Виктория Борисовна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681" y="2523632"/>
            <a:ext cx="414428" cy="458832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382783" y="2495588"/>
            <a:ext cx="0" cy="1054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242906" y="277001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223171" y="3488974"/>
            <a:ext cx="34517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2223171" y="4042288"/>
            <a:ext cx="3771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1924050" y="2146559"/>
            <a:ext cx="6442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924050" y="2146559"/>
            <a:ext cx="0" cy="262310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1924049" y="4763828"/>
            <a:ext cx="697709" cy="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6499594" y="5037563"/>
            <a:ext cx="0" cy="3240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Скругленный прямоугольник 84">
            <a:extLst>
              <a:ext uri="{FF2B5EF4-FFF2-40B4-BE49-F238E27FC236}"/>
            </a:extLst>
          </p:cNvPr>
          <p:cNvSpPr/>
          <p:nvPr/>
        </p:nvSpPr>
        <p:spPr>
          <a:xfrm>
            <a:off x="2611042" y="3252843"/>
            <a:ext cx="7883998" cy="41053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ОТДЕЛ ИСПОЛНЕНИЯ КОНТРОЛЬНО-НАДЗОРНЫХ ПОЛНОМОЧИЙ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113" y="3864921"/>
            <a:ext cx="395845" cy="39584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1" y="4524683"/>
            <a:ext cx="395845" cy="39584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10" y="5324124"/>
            <a:ext cx="395845" cy="395845"/>
          </a:xfrm>
          <a:prstGeom prst="rect">
            <a:avLst/>
          </a:prstGeom>
        </p:spPr>
      </p:pic>
      <p:pic>
        <p:nvPicPr>
          <p:cNvPr id="92" name="Рисунок 9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7873" y="1838596"/>
            <a:ext cx="656992" cy="65699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  <p:pic>
        <p:nvPicPr>
          <p:cNvPr id="93" name="Рисунок 9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9425" y="2572396"/>
            <a:ext cx="638175" cy="64619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74428" y="472402"/>
            <a:ext cx="12129594" cy="609520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6099" y="241570"/>
            <a:ext cx="11708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200" dirty="0">
                <a:latin typeface="Muller Narrow Light" pitchFamily="2" charset="0"/>
              </a:rPr>
              <a:t>ПЛАН И ИСПОЛНЕНИЕ ЗА </a:t>
            </a:r>
            <a:r>
              <a:rPr lang="ru-RU" sz="2200" dirty="0" smtClean="0">
                <a:latin typeface="Muller Narrow Light" pitchFamily="2" charset="0"/>
              </a:rPr>
              <a:t> 1 полугодие </a:t>
            </a:r>
            <a:r>
              <a:rPr lang="ru-RU" sz="2200" b="1" dirty="0" smtClean="0">
                <a:latin typeface="Muller Narrow Light" pitchFamily="2" charset="0"/>
              </a:rPr>
              <a:t>2023 года</a:t>
            </a:r>
            <a:endParaRPr lang="ru-RU" sz="2200" b="1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923968" y="3002210"/>
            <a:ext cx="367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sz="24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9374" y="1038305"/>
            <a:ext cx="10365326" cy="1853751"/>
            <a:chOff x="353786" y="2071899"/>
            <a:chExt cx="6548566" cy="2619979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71899"/>
              <a:ext cx="6548566" cy="2619979"/>
              <a:chOff x="3022718" y="2309737"/>
              <a:chExt cx="6194584" cy="2619979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6194584" cy="2606928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093184" y="3178454"/>
                <a:ext cx="117232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0,001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644512" y="397292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44512" y="3257303"/>
                <a:ext cx="1405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ДОХОДЫ</a:t>
                </a:r>
                <a:endParaRPr lang="ru-RU" sz="20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019688" y="3794253"/>
                <a:ext cx="1319322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115,3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8"/>
                <a:ext cx="654503" cy="434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Млн. рублей</a:t>
                </a:r>
                <a:endParaRPr lang="ru-RU" sz="1400" b="1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504375" y="3794253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76324" y="4518774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4777591" y="3139538"/>
                <a:ext cx="125446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</a:t>
                </a:r>
                <a:endParaRPr lang="ru-RU" sz="20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65541" y="3847619"/>
                <a:ext cx="1216795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269,6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49502" y="2332982"/>
                <a:ext cx="1088537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975791" y="2309737"/>
                <a:ext cx="1482703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6</a:t>
                </a:r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 мес.  2023</a:t>
                </a:r>
                <a:endParaRPr lang="ru-RU" dirty="0" smtClean="0">
                  <a:solidFill>
                    <a:schemeClr val="accent3"/>
                  </a:solidFill>
                  <a:latin typeface="Muller Narrow Light" pitchFamily="50" charset="-52"/>
                </a:endParaRPr>
              </a:p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512" y="3069201"/>
              <a:ext cx="355600" cy="317500"/>
            </a:xfrm>
            <a:prstGeom prst="rect">
              <a:avLst/>
            </a:prstGeom>
          </p:spPr>
        </p:pic>
        <p:sp>
          <p:nvSpPr>
            <p:cNvPr id="55" name="Плюс 54"/>
            <p:cNvSpPr/>
            <p:nvPr/>
          </p:nvSpPr>
          <p:spPr>
            <a:xfrm>
              <a:off x="548689" y="2966356"/>
              <a:ext cx="213645" cy="205690"/>
            </a:xfrm>
            <a:prstGeom prst="mathPlu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Минус 55"/>
            <p:cNvSpPr/>
            <p:nvPr/>
          </p:nvSpPr>
          <p:spPr>
            <a:xfrm>
              <a:off x="574579" y="3716620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184" y="3798954"/>
              <a:ext cx="355600" cy="317500"/>
            </a:xfrm>
            <a:prstGeom prst="rect">
              <a:avLst/>
            </a:prstGeom>
          </p:spPr>
        </p:pic>
      </p:grp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BA74246C-F170-314D-A9E9-E23AC1069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74" y="3408660"/>
            <a:ext cx="976455" cy="90670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69374" y="4550499"/>
            <a:ext cx="873042" cy="873042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>
              <a:ext uri="{FF2B5EF4-FFF2-40B4-BE49-F238E27FC236}"/>
            </a:extLst>
          </p:cNvPr>
          <p:cNvSpPr/>
          <p:nvPr/>
        </p:nvSpPr>
        <p:spPr>
          <a:xfrm>
            <a:off x="2635190" y="3408250"/>
            <a:ext cx="8752906" cy="74908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ОБЕСПЕЧЕНИЕ РЕАЛИЗАЦИИ ГОСУДАРСТВЕННЫХ ФУНКЦИЙ И ОКАЗАНИЯ ГОСУДАРСТВЕННЫХ УСЛУГ В СФЕРЕ ВЕТЕРИНАРИИ 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7" name="Скругленный прямоугольник 116">
            <a:extLst>
              <a:ext uri="{FF2B5EF4-FFF2-40B4-BE49-F238E27FC236}"/>
            </a:extLst>
          </p:cNvPr>
          <p:cNvSpPr/>
          <p:nvPr/>
        </p:nvSpPr>
        <p:spPr>
          <a:xfrm>
            <a:off x="2635189" y="4278794"/>
            <a:ext cx="8752907" cy="66424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РАСХОДЫ НА ОБЕСПЕЧЕНИЕ ДЕЯТЕЛЬНОСТИ (ОКАЗАНИЕ УСЛУГ) ПОДВЕДОМСТВЕННЫХ УЧРЕЖДЕНИЙ, В ТОМ ЧИСЛЕ НА ПРЕДОСТАВЛЕНИЕ ГОСУДАРСТВЕННЫМ БЮДЖЕТНЫМ УЧРЕЖДЕНИЯМ СУБСИДИЙ</a:t>
            </a:r>
          </a:p>
        </p:txBody>
      </p:sp>
      <p:sp>
        <p:nvSpPr>
          <p:cNvPr id="118" name="Скругленный прямоугольник 117">
            <a:extLst>
              <a:ext uri="{FF2B5EF4-FFF2-40B4-BE49-F238E27FC236}"/>
            </a:extLst>
          </p:cNvPr>
          <p:cNvSpPr/>
          <p:nvPr/>
        </p:nvSpPr>
        <p:spPr>
          <a:xfrm>
            <a:off x="2645245" y="5060283"/>
            <a:ext cx="8752906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СУБВЕНЦИИ, СУБСИДИИ БЮДЖЕТАМ МУНИЦИПАЛЬНЫХ ОБРАЗОВАНИЙ МУРМАНСКОЙ ОБЛАСТИ НА ОСУЩЕСТВЛЕНИЕ ДЕЯТЕЛЬНОСТИ ПО ОТЛОВУ И СОДЕРЖАНИЮ ЖИВОТНЫХ БЕЗ ВЛАДЕЛЬЦЕВ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9" name="Скругленный прямоугольник 118">
            <a:extLst>
              <a:ext uri="{FF2B5EF4-FFF2-40B4-BE49-F238E27FC236}"/>
            </a:extLst>
          </p:cNvPr>
          <p:cNvSpPr/>
          <p:nvPr/>
        </p:nvSpPr>
        <p:spPr>
          <a:xfrm rot="5400000">
            <a:off x="1717013" y="3390579"/>
            <a:ext cx="742158" cy="791343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766213" y="3507905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21,3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879063" y="472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005" y="1757629"/>
            <a:ext cx="728292" cy="702282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/>
            </a:extLst>
          </p:cNvPr>
          <p:cNvSpPr/>
          <p:nvPr/>
        </p:nvSpPr>
        <p:spPr>
          <a:xfrm rot="5400000">
            <a:off x="1833154" y="4320129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00896" y="4552452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74,2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/>
            </a:extLst>
          </p:cNvPr>
          <p:cNvSpPr/>
          <p:nvPr/>
        </p:nvSpPr>
        <p:spPr>
          <a:xfrm rot="5400000">
            <a:off x="1823371" y="4997033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790915" y="5231012"/>
            <a:ext cx="60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18,3</a:t>
            </a:r>
            <a:endParaRPr lang="ru-RU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30" y="5568589"/>
            <a:ext cx="723328" cy="774994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2645244" y="5833757"/>
            <a:ext cx="8619305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Субсидии некоммерческим организациям Мурманской области на возмещение затрат за оплату полученных ими услуг по теплоснабжению, электроснабжению, водоснабжению и водоотведению приютов для животных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/>
            </a:extLst>
          </p:cNvPr>
          <p:cNvSpPr/>
          <p:nvPr/>
        </p:nvSpPr>
        <p:spPr>
          <a:xfrm rot="5400000">
            <a:off x="1818216" y="5651656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Muller Narrow ExtraBold" pitchFamily="50" charset="-52"/>
              </a:rPr>
              <a:t>1,5</a:t>
            </a:r>
            <a:endParaRPr lang="ru-RU" b="1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086263" y="3103186"/>
            <a:ext cx="8000460" cy="3803581"/>
            <a:chOff x="4912925" y="2612811"/>
            <a:chExt cx="2947724" cy="396730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12925" y="3897818"/>
              <a:ext cx="2947724" cy="2682296"/>
            </a:xfrm>
            <a:prstGeom prst="roundRect">
              <a:avLst>
                <a:gd name="adj" fmla="val 3292"/>
              </a:avLst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66000" y="4643426"/>
              <a:ext cx="792000" cy="16205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77702" y="2612811"/>
              <a:ext cx="2631601" cy="321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Динамика   исполнения   ГП 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022800" y="4643426"/>
              <a:ext cx="792000" cy="16203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876000" y="4643426"/>
              <a:ext cx="792000" cy="1620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2886684647"/>
                </p:ext>
              </p:extLst>
            </p:nvPr>
          </p:nvGraphicFramePr>
          <p:xfrm>
            <a:off x="5028991" y="2967173"/>
            <a:ext cx="2639009" cy="33482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20574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Muller Narrow Light" pitchFamily="2" charset="0"/>
              </a:rPr>
              <a:t>ПОДПРОГРАММА «ОБЕСПЕЧЕНИЕ </a:t>
            </a:r>
            <a:r>
              <a:rPr lang="ru-RU" sz="1300" b="1" dirty="0">
                <a:latin typeface="Muller Narrow Light" pitchFamily="2" charset="0"/>
              </a:rPr>
              <a:t>ЭПИЗООТИЧЕСКОГО БЛАГОПОЛУЧИЯ РЕГИОНА И ЗАЩИТЫ НАСЕЛЕНИЯ ОТ БОЛЕЗНЕЙ, ОБЩИХ ДЛЯ ЧЕЛОВЕКА И </a:t>
            </a:r>
            <a:r>
              <a:rPr lang="ru-RU" sz="1300" b="1" dirty="0" smtClean="0">
                <a:latin typeface="Muller Narrow Light" pitchFamily="2" charset="0"/>
              </a:rPr>
              <a:t>ЖИВОТНЫХ» </a:t>
            </a:r>
          </a:p>
          <a:p>
            <a:pPr algn="just"/>
            <a:r>
              <a:rPr lang="ru-RU" sz="1300" b="1" dirty="0" smtClean="0">
                <a:latin typeface="Muller Narrow Light" pitchFamily="2" charset="0"/>
              </a:rPr>
              <a:t>В РАМКАХ ГОСУДАРСТВЕННОЙ ПРОГРАММЫ МУРМАНСКОЙ ОБЛАСТИ «РЫБНОЕ И СЕЛЬСКОЕ ХОЗЯЙСТВО»</a:t>
            </a:r>
            <a:endParaRPr lang="ru-RU" sz="1300" b="1" dirty="0"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49198" y="3491927"/>
            <a:ext cx="1201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Млн. рублей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984399" y="494310"/>
            <a:ext cx="7684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Постановление Правительства Мурманской области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 №  787-ПП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61125" y="3822213"/>
            <a:ext cx="3803490" cy="1547229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uller Narrow Light" pitchFamily="50" charset="-52"/>
              </a:rPr>
              <a:t>Ответственный </a:t>
            </a:r>
            <a:r>
              <a:rPr lang="ru-RU" sz="1400" dirty="0">
                <a:latin typeface="Muller Narrow Light" pitchFamily="50" charset="-52"/>
              </a:rPr>
              <a:t>исполнитель </a:t>
            </a:r>
            <a:r>
              <a:rPr lang="ru-RU" sz="1400" dirty="0" smtClean="0">
                <a:latin typeface="Muller Narrow Light" pitchFamily="50" charset="-52"/>
              </a:rPr>
              <a:t> в 2023 году - </a:t>
            </a:r>
            <a:r>
              <a:rPr lang="ru-RU" sz="1400" dirty="0">
                <a:latin typeface="Muller Narrow Light" pitchFamily="50" charset="-52"/>
              </a:rPr>
              <a:t>Министерство природных ресурсов, экологии и рыбного хозяйства Мурманской области</a:t>
            </a:r>
          </a:p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32324" y="1374678"/>
            <a:ext cx="3852076" cy="5601507"/>
            <a:chOff x="336573" y="3108947"/>
            <a:chExt cx="3595493" cy="6715746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3108947"/>
              <a:ext cx="3493263" cy="2074728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38320" y="3183027"/>
              <a:ext cx="3493746" cy="1926566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51766" y="3108947"/>
              <a:ext cx="3362311" cy="188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Цель подпрограммы  - </a:t>
              </a:r>
              <a:r>
                <a:rPr lang="ru-RU" sz="1600" b="1" dirty="0">
                  <a:solidFill>
                    <a:schemeClr val="bg1"/>
                  </a:solidFill>
                  <a:latin typeface="Muller Narrow Light" pitchFamily="50" charset="-52"/>
                </a:rPr>
                <a:t>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  </a:r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происхождения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36573" y="8446619"/>
              <a:ext cx="3537596" cy="1378074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latin typeface="Muller Narrow Light" pitchFamily="50" charset="-52"/>
                </a:rPr>
                <a:t>Соисполнители</a:t>
              </a:r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: </a:t>
              </a:r>
            </a:p>
            <a:p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 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4141443" y="1947480"/>
            <a:ext cx="4075444" cy="1025822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096523" y="1947479"/>
            <a:ext cx="431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:</a:t>
            </a:r>
          </a:p>
          <a:p>
            <a:r>
              <a:rPr lang="ru-RU" sz="1400" b="1" dirty="0">
                <a:solidFill>
                  <a:schemeClr val="bg1"/>
                </a:solidFill>
                <a:latin typeface="Muller Narrow Light" pitchFamily="2" charset="0"/>
              </a:rPr>
              <a:t>ОБЕСПЕЧЕНИЕ ЭПИЗООТИЧЕСКОГО БЛАГОПОЛУЧИЯ РЕГИОНА И ЗАЩИТЫ НАСЕЛЕНИЯ ОТ БОЛЕЗНЕЙ, ОБЩИХ ДЛЯ ЧЕЛОВЕКА И ЖИВОТНЫХ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335893" y="959181"/>
            <a:ext cx="3742550" cy="2044191"/>
            <a:chOff x="420816" y="2986890"/>
            <a:chExt cx="3493263" cy="4759149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335893" y="959181"/>
            <a:ext cx="3750830" cy="6690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35893" y="934888"/>
            <a:ext cx="3758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Оценка эффективности государственной программы за  2022 год  (степень выполнения мероприятий 79,2 %)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35893" y="173327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349879" y="1830208"/>
            <a:ext cx="124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uller Narrow ExtraBold" pitchFamily="50" charset="-52"/>
              </a:rPr>
              <a:t>88,0</a:t>
            </a:r>
            <a:endParaRPr lang="ru-RU" sz="28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24569" y="1732141"/>
            <a:ext cx="229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Уровень  эффективности  ниже </a:t>
            </a:r>
            <a:r>
              <a:rPr lang="ru-RU" b="1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среднего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078542" y="930659"/>
            <a:ext cx="4099705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96523" y="959180"/>
            <a:ext cx="401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Указанная подпрограмма реализуется Комитетом по ветеринарии </a:t>
            </a:r>
          </a:p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Мурманской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880" y="6329854"/>
            <a:ext cx="3804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- Комитет </a:t>
            </a:r>
            <a:r>
              <a:rPr lang="ru-RU" sz="1200" dirty="0">
                <a:solidFill>
                  <a:schemeClr val="bg1"/>
                </a:solidFill>
              </a:rPr>
              <a:t>по ветеринарии Мурманской области;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Министерство </a:t>
            </a:r>
            <a:r>
              <a:rPr lang="ru-RU" sz="1200" dirty="0">
                <a:solidFill>
                  <a:schemeClr val="bg1"/>
                </a:solidFill>
              </a:rPr>
              <a:t>строительства </a:t>
            </a:r>
            <a:r>
              <a:rPr lang="ru-RU" sz="1200" dirty="0" smtClean="0">
                <a:solidFill>
                  <a:schemeClr val="bg1"/>
                </a:solidFill>
              </a:rPr>
              <a:t>Мурманской области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>
              <a:ext uri="{FF2B5EF4-FFF2-40B4-BE49-F238E27FC236}"/>
            </a:extLst>
          </p:cNvPr>
          <p:cNvSpPr/>
          <p:nvPr/>
        </p:nvSpPr>
        <p:spPr>
          <a:xfrm>
            <a:off x="1228110" y="729869"/>
            <a:ext cx="4630517" cy="199688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об общественном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 совете при Комитете по ветеринарии мурманской области утверждено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/>
                </a:solidFill>
                <a:latin typeface="Muller Narrow Light" pitchFamily="50" charset="-52"/>
              </a:rPr>
              <a:t>ПРИКАЗОМ КОМИТЕТА ПО ВЕТЕРИНАРИИ МУРМАНСКОЙ ОБЛАСТИ ОТ 15.04.2020 № 64-ОД «ОБ УТВЕРЖДЕНИИ ПОЛОЖЕНИЯ ОБ ОБЩЕСТВЕННОМ СОВЕТЕ ПРИ КОМИТЕТЕ ПО ВЕТЕРИНАРИИ МУРМАНСКОЙ ОБЛАСТИ»</a:t>
            </a:r>
            <a:endParaRPr lang="ru-RU" sz="1600" b="1" dirty="0">
              <a:solidFill>
                <a:schemeClr val="accent1"/>
              </a:solidFill>
              <a:latin typeface="Muller Narrow Light" pitchFamily="50" charset="-52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297035" y="2970086"/>
            <a:ext cx="4561592" cy="384663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полностью сформирован состав общественного совета .(Утверждён приказом </a:t>
            </a:r>
            <a:r>
              <a:rPr lang="ru-RU" sz="1400" b="1" cap="all" dirty="0">
                <a:solidFill>
                  <a:schemeClr val="tx1"/>
                </a:solidFill>
                <a:latin typeface="Muller Narrow Light" pitchFamily="50" charset="-52"/>
              </a:rPr>
              <a:t>комитета №89-од от 19.06.2020 ).</a:t>
            </a:r>
            <a:endParaRPr lang="ru-RU" sz="1400" b="1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Указанная работа проведена в связи с реструктуризацией органов исполнительной власти Мурманской 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Ранее работа общественного совета проводилась в рамках деятельности Объединённого общественного совета ПРИ </a:t>
            </a:r>
            <a:r>
              <a:rPr lang="ru-RU" sz="1400" b="1" dirty="0" smtClean="0">
                <a:solidFill>
                  <a:schemeClr val="accent3"/>
                </a:solidFill>
                <a:latin typeface="Muller Narrow Light" pitchFamily="50" charset="-52"/>
              </a:rPr>
              <a:t>МИНИСТЕРСТВЕ РЫБНОГО И СЕЛЬСКОГО ХОЗЯЙСТВА МУРМАНСКОЙ ОБЛАСТИ И КОМИТЕТЕ ПО ВЕТЕРИНАРИИ МУРМАНСКОЙ ОБЛАСТИ</a:t>
            </a:r>
            <a:endParaRPr lang="ru-RU" sz="1400" b="1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960202" y="3634134"/>
            <a:ext cx="6706371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0" y="3096856"/>
            <a:ext cx="355600" cy="35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21" y="67345"/>
            <a:ext cx="835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24601" y="4630968"/>
            <a:ext cx="5748866" cy="2194704"/>
          </a:xfrm>
          <a:prstGeom prst="roundRect">
            <a:avLst>
              <a:gd name="adj" fmla="val 2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 rot="5400000">
            <a:off x="8477806" y="-1642664"/>
            <a:ext cx="1077396" cy="58224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6324600" y="891953"/>
            <a:ext cx="5508493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ПРАВОВАЯ БАЗА, СОСТАВ ООС И ДРУГАЯ ИНФОРМАЦИЯ О РАБОТЕ ООС РАЗМЕЩЕНЫ НА САЙТЕ КОМИТЕТ ПО ВЕТЕРИНАРИИ МУРМАНСКОЙ ОБЛАСТИ</a:t>
            </a:r>
          </a:p>
          <a:p>
            <a:pPr defTabSz="917575">
              <a:buFont typeface="Arial" charset="0"/>
              <a:buNone/>
            </a:pPr>
            <a:r>
              <a:rPr lang="en-US" sz="1600" dirty="0" smtClean="0">
                <a:latin typeface="Muller Narrow Light" pitchFamily="50" charset="-52"/>
                <a:hlinkClick r:id="rId4"/>
              </a:rPr>
              <a:t>HTTPS://VETERINARY.GOV-MURMAN.RU/ACTIVITIES/PUBLIC/</a:t>
            </a:r>
            <a:endParaRPr lang="ru-RU" sz="16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9" y="1875048"/>
            <a:ext cx="602325" cy="623837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pic>
        <p:nvPicPr>
          <p:cNvPr id="1026" name="Picture 2" descr="D:\Screenshots\22,04,20(09-05-01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18" y="1906922"/>
            <a:ext cx="4047074" cy="5020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228" y="420305"/>
            <a:ext cx="12236450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/>
            </a:extLst>
          </p:cNvPr>
          <p:cNvSpPr/>
          <p:nvPr/>
        </p:nvSpPr>
        <p:spPr>
          <a:xfrm rot="5400000">
            <a:off x="3351496" y="-1423110"/>
            <a:ext cx="52457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Скругленный прямоугольник 99">
            <a:extLst>
              <a:ext uri="{FF2B5EF4-FFF2-40B4-BE49-F238E27FC236}"/>
            </a:extLst>
          </p:cNvPr>
          <p:cNvSpPr/>
          <p:nvPr/>
        </p:nvSpPr>
        <p:spPr>
          <a:xfrm rot="5400000">
            <a:off x="9018372" y="-1583758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268734" y="659652"/>
            <a:ext cx="4690097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200" dirty="0" smtClean="0">
                <a:solidFill>
                  <a:schemeClr val="bg1"/>
                </a:solidFill>
                <a:latin typeface="Muller Narrow ExtraBold" pitchFamily="50" charset="-52"/>
              </a:rPr>
              <a:t>ЗАПЛАНИРОВАНО НА 2023 ГОД</a:t>
            </a:r>
            <a:endParaRPr lang="ru-RU" sz="22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438566" y="1374003"/>
            <a:ext cx="4747526" cy="10783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438541" y="2848751"/>
            <a:ext cx="4691912" cy="12893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ОЧАГОВ ОСОБО ОПАСНЫХ БОЛЕЗНЕЙ ЖИВОТНЫХ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029748" y="619664"/>
            <a:ext cx="4501011" cy="5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ИСПОЛНЕНО ЗА   1 </a:t>
            </a: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 полугодие 2023</a:t>
            </a:r>
            <a:endParaRPr lang="ru-RU" sz="21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1410721" y="4545045"/>
            <a:ext cx="4747551" cy="94525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ЗАРАЗНЫХ БОЛЕЗНЕЙ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ЖИВОТНЫХ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921394" y="3485336"/>
            <a:ext cx="6628762" cy="668918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</a:t>
            </a:r>
            <a:r>
              <a:rPr lang="ru-RU" sz="1600" b="1" dirty="0">
                <a:solidFill>
                  <a:schemeClr val="bg1"/>
                </a:solidFill>
                <a:latin typeface="Muller Narrow Light" pitchFamily="50" charset="-52"/>
              </a:rPr>
              <a:t>Обеспечение безопасности продукции животного происхождения и эпизоотического благополучия на территории Мурманской </a:t>
            </a:r>
            <a:r>
              <a:rPr lang="ru-RU" sz="1600" b="1" dirty="0" smtClean="0">
                <a:solidFill>
                  <a:schemeClr val="bg1"/>
                </a:solidFill>
                <a:latin typeface="Muller Narrow Light" pitchFamily="50" charset="-52"/>
              </a:rPr>
              <a:t>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7197801" y="1374003"/>
            <a:ext cx="4859896" cy="12532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7197801" y="4429920"/>
            <a:ext cx="4859896" cy="10603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ОТСУТСТВИЕ СЛУЧАЕВ ВОЗНИКНОВЕНИЯ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ЗАРАЗНЫХ БОЛЕЗНЕЙ ЖИВОТНЫХ 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220170" y="122237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РЕЗУЛЬТАТАХ РАБОТЫ  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5" y="1519312"/>
            <a:ext cx="621365" cy="62136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55867C3-9FC0-FF45-89B0-73B54465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5" y="3080953"/>
            <a:ext cx="626896" cy="738842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7197801" y="2848750"/>
            <a:ext cx="4859896" cy="128933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ВОЗНИКНОВЕНИЯ ОЧАГОВ ОСОБО ОПАСНЫХ БОЛЕЗНЕЙ ЖИВОТНЫХ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552" y="1483471"/>
            <a:ext cx="740137" cy="79300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33" y="4551179"/>
            <a:ext cx="763771" cy="7637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056" y="3039602"/>
            <a:ext cx="780193" cy="7801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95" y="4776783"/>
            <a:ext cx="590971" cy="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341881" y="707769"/>
            <a:ext cx="11566106" cy="63831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655721" y="241571"/>
            <a:ext cx="9242193" cy="448160"/>
          </a:xfrm>
          <a:prstGeom prst="rect">
            <a:avLst/>
          </a:prstGeom>
        </p:spPr>
        <p:txBody>
          <a:bodyPr wrap="none" lIns="93305" tIns="46653" rIns="93305" bIns="46653">
            <a:spAutoFit/>
          </a:bodyPr>
          <a:lstStyle/>
          <a:p>
            <a:r>
              <a:rPr lang="ru-RU" sz="2300" dirty="0">
                <a:solidFill>
                  <a:prstClr val="black"/>
                </a:solidFill>
                <a:latin typeface="Muller Narrow Light" pitchFamily="2" charset="0"/>
              </a:rPr>
              <a:t>О ВЫПОЛНЕНИИ ЦЕЛЕВЫХ ПОКАЗАТЕЛЕЙ ГОСУДАРСТВЕННОЙ </a:t>
            </a:r>
            <a:r>
              <a:rPr lang="ru-RU" sz="2300" dirty="0" smtClean="0">
                <a:solidFill>
                  <a:prstClr val="black"/>
                </a:solidFill>
                <a:latin typeface="Muller Narrow Light" pitchFamily="2" charset="0"/>
              </a:rPr>
              <a:t>ПРОГРАММЫ</a:t>
            </a:r>
            <a:endParaRPr lang="ru-RU" sz="2300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34195" y="1302751"/>
            <a:ext cx="10363289" cy="560528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693766" y="718675"/>
            <a:ext cx="3512952" cy="415447"/>
            <a:chOff x="5468832" y="7079219"/>
            <a:chExt cx="1360851" cy="415447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468832" y="712533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2021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2022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2347882" y="764790"/>
            <a:ext cx="2508848" cy="386605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lIns="93305" tIns="46653" rIns="93305" bIns="4665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-2335280" y="3397631"/>
            <a:ext cx="6254544" cy="93786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7964" tIns="53982" rIns="107964" bIns="53982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ЦЕЛЬ: 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</a:r>
            <a:r>
              <a:rPr lang="ru-RU" sz="1600" b="1" dirty="0" smtClean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происхождения</a:t>
            </a:r>
            <a:endParaRPr lang="ru-RU" sz="1600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616612"/>
              </p:ext>
            </p:extLst>
          </p:nvPr>
        </p:nvGraphicFramePr>
        <p:xfrm>
          <a:off x="1414174" y="1422445"/>
          <a:ext cx="10147111" cy="5325617"/>
        </p:xfrm>
        <a:graphic>
          <a:graphicData uri="http://schemas.openxmlformats.org/drawingml/2006/table">
            <a:tbl>
              <a:tblPr/>
              <a:tblGrid>
                <a:gridCol w="742401"/>
                <a:gridCol w="4779138"/>
                <a:gridCol w="675767"/>
                <a:gridCol w="1070102"/>
                <a:gridCol w="1070102"/>
                <a:gridCol w="893200"/>
                <a:gridCol w="916401"/>
              </a:tblGrid>
              <a:tr h="665308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2021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устраненных нарушений </a:t>
                      </a:r>
                      <a:r>
                        <a:rPr lang="ru-RU" sz="1200" b="1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обязательных требований в области обращения с животными</a:t>
                      </a:r>
                      <a:endParaRPr lang="ru-RU" sz="1200" b="1" i="0" u="none" strike="noStrike" dirty="0">
                        <a:solidFill>
                          <a:srgbClr val="F05A2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</a:t>
                      </a:r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случаев возникновения очагов особо опасных болезней животных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7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выявленной некачественной и опасной пищевой продукции животного происхождения при проведении ветеринарно-санитарной экспертизы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0,052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004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случаев возникновения заразных болезней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 (птиц), подвергнутых плановым профилактическим вакцинациям против особо опасных болезней животных и болезней, общих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59,58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21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62,17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315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животных, подвергнутых диагностическим исследованиям на особо опасные болезни животных (птиц) и болезни, общие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45,974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47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126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</a:t>
                      </a:r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граждан обратившихся в учреждения здравоохранения в связи с нападением и укусами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1450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1010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1400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767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укусов граждан животными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без владельцев в общем количестве граждан, подвергшихся укусам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51,5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Номер слайда 1"/>
          <p:cNvSpPr txBox="1">
            <a:spLocks/>
          </p:cNvSpPr>
          <p:nvPr/>
        </p:nvSpPr>
        <p:spPr bwMode="auto">
          <a:xfrm>
            <a:off x="9908945" y="6999264"/>
            <a:ext cx="2071977" cy="1819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3305" tIns="46653" rIns="93305" bIns="46653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white">
                  <a:lumMod val="50000"/>
                </a:prstClr>
              </a:solidFill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E486BD7-09E6-FA40-A738-9B226762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70" y="5139428"/>
            <a:ext cx="356989" cy="3732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3193781"/>
            <a:ext cx="356989" cy="3732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2142206"/>
            <a:ext cx="356989" cy="3732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70" y="4497806"/>
            <a:ext cx="356989" cy="373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B1A09C1-3B4B-9F4D-89C2-F276EFAA5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58" y="5767619"/>
            <a:ext cx="356989" cy="23997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7CFC7F9-B3CE-8341-87C8-049441FF2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58" y="6254697"/>
            <a:ext cx="356989" cy="3999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770" y="2667993"/>
            <a:ext cx="356989" cy="373298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7124976" y="580144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77646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28569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73" y="339658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80" y="4008361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7138978" y="636851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04769" y="3881241"/>
            <a:ext cx="356989" cy="3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280651" y="3074525"/>
            <a:ext cx="5608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Комитет по ветеринарии 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ул. Карла Маркса, д.25А,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г. Мурманск, 1830325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57627" y="4653268"/>
            <a:ext cx="7536217" cy="1849755"/>
            <a:chOff x="4310377" y="4141623"/>
            <a:chExt cx="2903881" cy="1849755"/>
          </a:xfrm>
        </p:grpSpPr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4549962" y="4141623"/>
              <a:ext cx="2664296" cy="18497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8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rPr>
                <a:t> 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 </a:t>
              </a:r>
              <a:endParaRPr lang="ru-RU" sz="11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rgbClr val="5F497A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 </a:t>
              </a:r>
              <a:endParaRPr lang="ru-RU" sz="1100" dirty="0">
                <a:effectLst/>
                <a:latin typeface="Muller Narrow Light" pitchFamily="50" charset="-52"/>
                <a:ea typeface="Calibri"/>
                <a:cs typeface="Times New Roman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3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377" y="4638213"/>
              <a:ext cx="178542" cy="309880"/>
            </a:xfrm>
            <a:prstGeom prst="rect">
              <a:avLst/>
            </a:prstGeom>
            <a:noFill/>
          </p:spPr>
        </p:pic>
      </p:grpSp>
      <p:pic>
        <p:nvPicPr>
          <p:cNvPr id="15" name="Picture 2" descr="D:\Screenshots\20,04,20(14-26-4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ermolaev\Desktop\0\2020\04.2020\27.04.2020\sDdVABZ75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47" y="4717810"/>
            <a:ext cx="30537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8339" y="5057700"/>
            <a:ext cx="697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https://b4u.gov-murman.ru/participants/grbs-commitee_veterinary/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4997" y="4691894"/>
            <a:ext cx="3853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ttps</a:t>
            </a:r>
            <a:r>
              <a:rPr lang="en-US" b="1" dirty="0">
                <a:solidFill>
                  <a:schemeClr val="bg1"/>
                </a:solidFill>
              </a:rPr>
              <a:t>://veterinary.gov-murman.ru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6762" y="5427032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https://vk.com/club139880595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Screenshots\27,04,20(09-56-3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95" y="5815979"/>
            <a:ext cx="376480" cy="3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23169" y="5806553"/>
            <a:ext cx="363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https://twitter.com/veterinariimur1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Одноклассники PNG логотип скачать бесплат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26" y="6195759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79403" y="6195759"/>
            <a:ext cx="366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https://ok.ru/profile/576450233041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6135166" y="3227853"/>
            <a:ext cx="5010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48-78-96, факс (8152) 44-10-59,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ОКПО 00099671, ОГРН 1025100836530,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ИНН/КПП </a:t>
            </a:r>
            <a:r>
              <a:rPr lang="ru-RU" sz="2000" b="1" dirty="0">
                <a:solidFill>
                  <a:schemeClr val="bg1"/>
                </a:solidFill>
              </a:rPr>
              <a:t>5190109235/519001001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136001" y="2356570"/>
            <a:ext cx="115062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</p:txBody>
      </p:sp>
      <p:pic>
        <p:nvPicPr>
          <p:cNvPr id="24" name="Рисунок 23" descr="H:\02_Управление БРиБП\21_ОТКРЫТЫЙ БЮДЖЕТ\2019\ФИНАНСОВАЯ ГРАМОТНОСТЬ\Материалы\image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1" b="48382" l="1324" r="48088">
                        <a14:foregroundMark x1="13382" y1="21324" x2="21912" y2="28676"/>
                        <a14:foregroundMark x1="27647" y1="29118" x2="37647" y2="19265"/>
                        <a14:foregroundMark x1="25147" y1="17206" x2="25147" y2="26618"/>
                        <a14:foregroundMark x1="10735" y1="17941" x2="15441" y2="24412"/>
                        <a14:foregroundMark x1="32353" y1="27794" x2="37500" y2="33088"/>
                        <a14:foregroundMark x1="37500" y1="30294" x2="40147" y2="3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513" r="51816" b="51512"/>
          <a:stretch/>
        </p:blipFill>
        <p:spPr bwMode="auto">
          <a:xfrm>
            <a:off x="2976390" y="5459738"/>
            <a:ext cx="444593" cy="30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12764</TotalTime>
  <Words>805</Words>
  <Application>Microsoft Office PowerPoint</Application>
  <PresentationFormat>Произвольный</PresentationFormat>
  <Paragraphs>166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savosko</cp:lastModifiedBy>
  <cp:revision>592</cp:revision>
  <cp:lastPrinted>2023-04-26T12:00:46Z</cp:lastPrinted>
  <dcterms:created xsi:type="dcterms:W3CDTF">2019-09-18T12:34:40Z</dcterms:created>
  <dcterms:modified xsi:type="dcterms:W3CDTF">2023-09-22T12:41:32Z</dcterms:modified>
</cp:coreProperties>
</file>